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49" r:id="rId17"/>
    <p:sldId id="272" r:id="rId18"/>
    <p:sldId id="343" r:id="rId19"/>
    <p:sldId id="291" r:id="rId20"/>
    <p:sldId id="344" r:id="rId21"/>
    <p:sldId id="336" r:id="rId22"/>
    <p:sldId id="333" r:id="rId23"/>
    <p:sldId id="334" r:id="rId24"/>
    <p:sldId id="335" r:id="rId25"/>
    <p:sldId id="345" r:id="rId26"/>
    <p:sldId id="346" r:id="rId27"/>
    <p:sldId id="315" r:id="rId28"/>
    <p:sldId id="337" r:id="rId29"/>
    <p:sldId id="338" r:id="rId30"/>
    <p:sldId id="339" r:id="rId31"/>
    <p:sldId id="340" r:id="rId32"/>
    <p:sldId id="341" r:id="rId33"/>
    <p:sldId id="342" r:id="rId34"/>
    <p:sldId id="355" r:id="rId35"/>
    <p:sldId id="316" r:id="rId36"/>
    <p:sldId id="317" r:id="rId37"/>
    <p:sldId id="318" r:id="rId38"/>
    <p:sldId id="319" r:id="rId39"/>
    <p:sldId id="321" r:id="rId40"/>
    <p:sldId id="322" r:id="rId41"/>
    <p:sldId id="323" r:id="rId42"/>
    <p:sldId id="324" r:id="rId43"/>
    <p:sldId id="325" r:id="rId44"/>
    <p:sldId id="326" r:id="rId45"/>
    <p:sldId id="327" r:id="rId46"/>
    <p:sldId id="347" r:id="rId47"/>
    <p:sldId id="348" r:id="rId48"/>
    <p:sldId id="356" r:id="rId49"/>
    <p:sldId id="357" r:id="rId50"/>
    <p:sldId id="358" r:id="rId51"/>
    <p:sldId id="359" r:id="rId52"/>
    <p:sldId id="360" r:id="rId53"/>
    <p:sldId id="361" r:id="rId54"/>
    <p:sldId id="362" r:id="rId55"/>
    <p:sldId id="363" r:id="rId56"/>
    <p:sldId id="364" r:id="rId57"/>
    <p:sldId id="365" r:id="rId58"/>
    <p:sldId id="366" r:id="rId59"/>
    <p:sldId id="350" r:id="rId60"/>
    <p:sldId id="351" r:id="rId61"/>
    <p:sldId id="352" r:id="rId62"/>
    <p:sldId id="353" r:id="rId63"/>
    <p:sldId id="354" r:id="rId64"/>
    <p:sldId id="332" r:id="rId65"/>
  </p:sldIdLst>
  <p:sldSz cx="18288000" cy="10287000"/>
  <p:notesSz cx="6858000" cy="9144000"/>
  <p:embeddedFontLst>
    <p:embeddedFont>
      <p:font typeface="Alegreya Bold" panose="020B0604020202020204" charset="0"/>
      <p:regular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Josefin Sans Bold" pitchFamily="2" charset="0"/>
      <p:regular r:id="rId73"/>
      <p:boldItalic r:id="rId74"/>
    </p:embeddedFont>
    <p:embeddedFont>
      <p:font typeface="Josefin Sans Regular" panose="020B0604020202020204" charset="0"/>
      <p:regular r:id="rId75"/>
    </p:embeddedFont>
    <p:embeddedFont>
      <p:font typeface="Josefin Sans Regular Bold" panose="020B0604020202020204" charset="0"/>
      <p:regular r:id="rId76"/>
    </p:embeddedFont>
    <p:embeddedFont>
      <p:font typeface="Josefin Sans Regular Bold Italics" panose="020B0604020202020204"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95"/>
    <a:srgbClr val="90A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1A38-4F51-24E8-00EB-0F2C3E9EB13E}"/>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D"/>
          </a:p>
        </p:txBody>
      </p:sp>
      <p:sp>
        <p:nvSpPr>
          <p:cNvPr id="3" name="Subtitle 2">
            <a:extLst>
              <a:ext uri="{FF2B5EF4-FFF2-40B4-BE49-F238E27FC236}">
                <a16:creationId xmlns:a16="http://schemas.microsoft.com/office/drawing/2014/main" id="{7E802A45-5D5C-9934-5EDD-2A924391762A}"/>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9E9D981-04DB-B48B-AA0D-648852360696}"/>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A29F2241-9B2F-A825-656E-9CF9D6007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B5ED8-54CC-8A0F-5EE7-017FEDA62E8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202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1849-BC51-9950-FF6F-59FCD166B1AC}"/>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6B1255D-EE67-7BA7-9CA5-C2C11C2645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D5F8BEE-4DD2-124F-7C70-2B542762D773}"/>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76C9BCC3-B7F6-A5B4-0575-94E84B40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D0E9A-F801-BF8B-DF53-4AFDD6D3C60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90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893A-D570-9872-345D-9CABE03A467C}"/>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B6E9AB8-3E9F-EAFF-734C-4BEADB031F0A}"/>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4E0A116-F931-3A1E-5E4D-F81C14405F86}"/>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D08D8CAF-8262-FBBB-D2EF-78A7E89E4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867C-9FCD-8F2E-EBAA-DD1A6D6EF93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0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E283-6697-5E92-D4B7-40AA288645A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3D20763-12CE-DA00-4518-A35EA10571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441FEF3-AFB3-0BED-13EE-02AE64954C92}"/>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A7EAED95-A1DF-1733-B0D6-930E685B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96B18-71BE-8F78-B77D-B02F00D46ED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6897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A71-C0F2-7D14-6346-829F4D44BFB4}"/>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63CDB68-A971-DF6A-C1BE-F4256F8B5EAE}"/>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F3C89-9A0F-AD0F-570E-84BE81E077CE}"/>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2F8546E3-1AB2-F863-EB88-03FE1B460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E2A71-18DC-7606-D8E7-0D7D1942CE0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704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BBA8-5E2A-0A0F-8002-896A93D39A2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5EA745F-BCC3-F06F-C507-A4D04978509D}"/>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65F31236-AE92-386B-590D-AA1142E3337C}"/>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D792640A-3437-3723-F298-125677C917F0}"/>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a:extLst>
              <a:ext uri="{FF2B5EF4-FFF2-40B4-BE49-F238E27FC236}">
                <a16:creationId xmlns:a16="http://schemas.microsoft.com/office/drawing/2014/main" id="{BEA95E64-CAE6-56FA-7178-B3B524335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E0392-B172-03F0-821A-0A88CEBBBF7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226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51C9-CDA7-756D-C9F9-FBDD8275A63F}"/>
              </a:ext>
            </a:extLst>
          </p:cNvPr>
          <p:cNvSpPr>
            <a:spLocks noGrp="1"/>
          </p:cNvSpPr>
          <p:nvPr>
            <p:ph type="title"/>
          </p:nvPr>
        </p:nvSpPr>
        <p:spPr>
          <a:xfrm>
            <a:off x="1259682" y="547688"/>
            <a:ext cx="15773400" cy="1988345"/>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A58F40C-9805-DAC9-F8F2-9E33AE578AB9}"/>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77006-568D-6307-3D85-A6933412C6C8}"/>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3695FA75-F3BA-24F7-6437-40EA5D91EA91}"/>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7E0379D6-4BFD-6AC2-6468-A39F172C7151}"/>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8139C46-C5AF-475C-03EB-935886623CBE}"/>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8" name="Footer Placeholder 7">
            <a:extLst>
              <a:ext uri="{FF2B5EF4-FFF2-40B4-BE49-F238E27FC236}">
                <a16:creationId xmlns:a16="http://schemas.microsoft.com/office/drawing/2014/main" id="{4D631F25-868E-5DB1-2D32-E71AEC5B09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E269-0BCA-8F23-61E0-9FAF79711C9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860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6025-FEB4-6671-F942-0E16E5F4B40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8D587AC-E9DB-3CCF-B2B2-244F5705DFFC}"/>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4" name="Footer Placeholder 3">
            <a:extLst>
              <a:ext uri="{FF2B5EF4-FFF2-40B4-BE49-F238E27FC236}">
                <a16:creationId xmlns:a16="http://schemas.microsoft.com/office/drawing/2014/main" id="{B346957A-F659-108E-DDD2-68C4700E3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8FFFB7-E77B-EC9A-17A2-5A6D4BCFB33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2298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F80D66-75D7-6484-77A5-6854A96BA683}"/>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3" name="Footer Placeholder 2">
            <a:extLst>
              <a:ext uri="{FF2B5EF4-FFF2-40B4-BE49-F238E27FC236}">
                <a16:creationId xmlns:a16="http://schemas.microsoft.com/office/drawing/2014/main" id="{2C6E91AC-C9D1-4195-A425-4E26D3E8A5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69C7EE-0BA7-FDB5-8284-A67BE6E1D7B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082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4A68-CC89-F0B3-0B9A-51A9708BEA1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15F8B949-9CF6-701F-5866-FCCF492F8A0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8162DE4-058A-CD7B-345C-755F2ACE8B5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44C9D85-F376-435B-207D-036F1D43F293}"/>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a:extLst>
              <a:ext uri="{FF2B5EF4-FFF2-40B4-BE49-F238E27FC236}">
                <a16:creationId xmlns:a16="http://schemas.microsoft.com/office/drawing/2014/main" id="{89BF746A-CDA1-EBD6-AD84-ACF044D9A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07FB0-C2D9-670E-14CC-99D665AFFEB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545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7B5B-28AE-D716-9A03-5FC47C82994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6416569A-1210-0ED6-678E-BD6FD0C061CC}"/>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D"/>
          </a:p>
        </p:txBody>
      </p:sp>
      <p:sp>
        <p:nvSpPr>
          <p:cNvPr id="4" name="Text Placeholder 3">
            <a:extLst>
              <a:ext uri="{FF2B5EF4-FFF2-40B4-BE49-F238E27FC236}">
                <a16:creationId xmlns:a16="http://schemas.microsoft.com/office/drawing/2014/main" id="{D9694A99-F36C-D323-3CC1-1DE7A68C6940}"/>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32A1C8A-F485-E62E-9B60-415290507083}"/>
              </a:ext>
            </a:extLst>
          </p:cNvPr>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a:extLst>
              <a:ext uri="{FF2B5EF4-FFF2-40B4-BE49-F238E27FC236}">
                <a16:creationId xmlns:a16="http://schemas.microsoft.com/office/drawing/2014/main" id="{6551B893-A29C-4EAC-2399-DE19ACCDE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5D60F-C207-4C20-4147-1901EA48DED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445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2E54CF-37BA-0E56-76B0-73D0CBCD6DD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C521EE4-1817-ED2F-9BBC-59B9A560B25E}"/>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FEA7266-5716-56BF-FF51-9320A6FDA75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12/15/2022</a:t>
            </a:fld>
            <a:endParaRPr lang="en-US"/>
          </a:p>
        </p:txBody>
      </p:sp>
      <p:sp>
        <p:nvSpPr>
          <p:cNvPr id="5" name="Footer Placeholder 4">
            <a:extLst>
              <a:ext uri="{FF2B5EF4-FFF2-40B4-BE49-F238E27FC236}">
                <a16:creationId xmlns:a16="http://schemas.microsoft.com/office/drawing/2014/main" id="{905E7D66-46B9-26C3-6A56-45C7F5CEE27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A271B-08F0-6B39-6310-D340AA948BC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87535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sv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5.svg"/><Relationship Id="rId7" Type="http://schemas.openxmlformats.org/officeDocument/2006/relationships/image" Target="../media/image46.png"/><Relationship Id="rId12" Type="http://schemas.openxmlformats.org/officeDocument/2006/relationships/image" Target="../media/image38.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7.png"/><Relationship Id="rId5" Type="http://schemas.openxmlformats.org/officeDocument/2006/relationships/image" Target="../media/image49.png"/><Relationship Id="rId10" Type="http://schemas.openxmlformats.org/officeDocument/2006/relationships/image" Target="../media/image36.svg"/><Relationship Id="rId4" Type="http://schemas.openxmlformats.org/officeDocument/2006/relationships/image" Target="../media/image48.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0.gif"/><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59.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8.svg"/><Relationship Id="rId10" Type="http://schemas.openxmlformats.org/officeDocument/2006/relationships/image" Target="../media/image57.png"/><Relationship Id="rId4" Type="http://schemas.openxmlformats.org/officeDocument/2006/relationships/image" Target="../media/image7.png"/><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2.svg"/><Relationship Id="rId5" Type="http://schemas.openxmlformats.org/officeDocument/2006/relationships/image" Target="../media/image8.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7.png"/><Relationship Id="rId9" Type="http://schemas.openxmlformats.org/officeDocument/2006/relationships/image" Target="../media/image38.svg"/><Relationship Id="rId1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slideLayout" Target="../slideLayouts/slideLayout7.xml"/><Relationship Id="rId7" Type="http://schemas.openxmlformats.org/officeDocument/2006/relationships/image" Target="../media/image72.png"/><Relationship Id="rId12" Type="http://schemas.openxmlformats.org/officeDocument/2006/relationships/image" Target="../media/image3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jpeg"/><Relationship Id="rId11" Type="http://schemas.openxmlformats.org/officeDocument/2006/relationships/image" Target="../media/image35.png"/><Relationship Id="rId5" Type="http://schemas.openxmlformats.org/officeDocument/2006/relationships/image" Target="../media/image70.sv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7.svg"/><Relationship Id="rId7" Type="http://schemas.openxmlformats.org/officeDocument/2006/relationships/image" Target="../media/image8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7.svg"/><Relationship Id="rId7" Type="http://schemas.openxmlformats.org/officeDocument/2006/relationships/image" Target="../media/image8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7.svg"/><Relationship Id="rId7" Type="http://schemas.openxmlformats.org/officeDocument/2006/relationships/image" Target="../media/image8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8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7.svg"/><Relationship Id="rId7" Type="http://schemas.openxmlformats.org/officeDocument/2006/relationships/image" Target="../media/image8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7.svg"/><Relationship Id="rId7"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svg"/><Relationship Id="rId7" Type="http://schemas.openxmlformats.org/officeDocument/2006/relationships/image" Target="../media/image9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5.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8.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9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0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0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10.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2.sv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75.svg"/><Relationship Id="rId7" Type="http://schemas.openxmlformats.org/officeDocument/2006/relationships/image" Target="../media/image10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8.svg"/><Relationship Id="rId5" Type="http://schemas.openxmlformats.org/officeDocument/2006/relationships/image" Target="../media/image18.sv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2.svg"/></Relationships>
</file>

<file path=ppt/slides/_rels/slide5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7.svg"/><Relationship Id="rId7" Type="http://schemas.openxmlformats.org/officeDocument/2006/relationships/image" Target="../media/image12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47.svg"/><Relationship Id="rId7" Type="http://schemas.openxmlformats.org/officeDocument/2006/relationships/image" Target="../media/image12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8.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2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3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47.svg"/><Relationship Id="rId7" Type="http://schemas.openxmlformats.org/officeDocument/2006/relationships/image" Target="../media/image13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3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svg"/><Relationship Id="rId7" Type="http://schemas.openxmlformats.org/officeDocument/2006/relationships/image" Target="../media/image36.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3.sv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18.sv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2.svg"/></Relationships>
</file>

<file path=ppt/slides/_rels/slide6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3" Type="http://schemas.openxmlformats.org/officeDocument/2006/relationships/image" Target="../media/image135.svg"/><Relationship Id="rId7" Type="http://schemas.openxmlformats.org/officeDocument/2006/relationships/image" Target="../media/image137.svg"/><Relationship Id="rId12" Type="http://schemas.openxmlformats.org/officeDocument/2006/relationships/image" Target="../media/image142.png"/><Relationship Id="rId17" Type="http://schemas.openxmlformats.org/officeDocument/2006/relationships/image" Target="../media/image147.svg"/><Relationship Id="rId2" Type="http://schemas.openxmlformats.org/officeDocument/2006/relationships/image" Target="../media/image134.png"/><Relationship Id="rId16"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54.svg"/><Relationship Id="rId15" Type="http://schemas.openxmlformats.org/officeDocument/2006/relationships/image" Target="../media/image145.svg"/><Relationship Id="rId10" Type="http://schemas.openxmlformats.org/officeDocument/2006/relationships/image" Target="../media/image140.png"/><Relationship Id="rId4" Type="http://schemas.openxmlformats.org/officeDocument/2006/relationships/image" Target="../media/image53.png"/><Relationship Id="rId9" Type="http://schemas.openxmlformats.org/officeDocument/2006/relationships/image" Target="../media/image139.svg"/><Relationship Id="rId14" Type="http://schemas.openxmlformats.org/officeDocument/2006/relationships/image" Target="../media/image144.png"/></Relationships>
</file>

<file path=ppt/slides/_rels/slide6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6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2.svg"/><Relationship Id="rId5" Type="http://schemas.openxmlformats.org/officeDocument/2006/relationships/image" Target="../media/image47.sv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38.svg"/></Relationships>
</file>

<file path=ppt/slides/_rels/slide6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39.svg"/><Relationship Id="rId7" Type="http://schemas.openxmlformats.org/officeDocument/2006/relationships/image" Target="../media/image36.sv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51.svg"/><Relationship Id="rId5" Type="http://schemas.openxmlformats.org/officeDocument/2006/relationships/image" Target="../media/image149.svg"/><Relationship Id="rId10" Type="http://schemas.openxmlformats.org/officeDocument/2006/relationships/image" Target="../media/image150.png"/><Relationship Id="rId4" Type="http://schemas.openxmlformats.org/officeDocument/2006/relationships/image" Target="../media/image148.png"/><Relationship Id="rId9" Type="http://schemas.openxmlformats.org/officeDocument/2006/relationships/image" Target="../media/image47.sv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6.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5DDA375-1191-055B-0F32-25D1FE949D64}"/>
              </a:ext>
            </a:extLst>
          </p:cNvPr>
          <p:cNvPicPr>
            <a:picLocks noChangeAspect="1"/>
          </p:cNvPicPr>
          <p:nvPr/>
        </p:nvPicPr>
        <p:blipFill>
          <a:blip r:embed="rId2"/>
          <a:srcRect l="1814" r="1814"/>
          <a:stretch>
            <a:fillRect/>
          </a:stretch>
        </p:blipFill>
        <p:spPr>
          <a:xfrm>
            <a:off x="1508869" y="550240"/>
            <a:ext cx="15750431" cy="8539428"/>
          </a:xfrm>
          <a:prstGeom prst="rect">
            <a:avLst/>
          </a:prstGeom>
        </p:spPr>
      </p:pic>
      <p:sp>
        <p:nvSpPr>
          <p:cNvPr id="2" name="TextBox 2"/>
          <p:cNvSpPr txBox="1"/>
          <p:nvPr/>
        </p:nvSpPr>
        <p:spPr>
          <a:xfrm>
            <a:off x="5711124" y="6614517"/>
            <a:ext cx="6865752" cy="1490980"/>
          </a:xfrm>
          <a:prstGeom prst="rect">
            <a:avLst/>
          </a:prstGeom>
        </p:spPr>
        <p:txBody>
          <a:bodyPr lIns="0" tIns="0" rIns="0" bIns="0" rtlCol="0" anchor="t">
            <a:spAutoFit/>
          </a:bodyPr>
          <a:lstStyle/>
          <a:p>
            <a:pPr algn="ctr">
              <a:lnSpc>
                <a:spcPts val="3919"/>
              </a:lnSpc>
            </a:pPr>
            <a:r>
              <a:rPr lang="en-US" sz="2799">
                <a:solidFill>
                  <a:srgbClr val="3B4C42"/>
                </a:solidFill>
                <a:latin typeface="Josefin Sans Regular Bold Italics"/>
              </a:rPr>
              <a:t>LÊ HẢI ĐĂNG - 20110243 </a:t>
            </a:r>
          </a:p>
          <a:p>
            <a:pPr algn="ctr">
              <a:lnSpc>
                <a:spcPts val="3919"/>
              </a:lnSpc>
            </a:pPr>
            <a:r>
              <a:rPr lang="en-US" sz="2799">
                <a:solidFill>
                  <a:srgbClr val="3B4C42"/>
                </a:solidFill>
                <a:latin typeface="Josefin Sans Regular Bold Italics"/>
              </a:rPr>
              <a:t>Trần Minh Mẫn - 20110301</a:t>
            </a:r>
          </a:p>
          <a:p>
            <a:pPr algn="ctr">
              <a:lnSpc>
                <a:spcPts val="3919"/>
              </a:lnSpc>
            </a:pPr>
            <a:r>
              <a:rPr lang="en-US" sz="2800">
                <a:solidFill>
                  <a:srgbClr val="3B4C42"/>
                </a:solidFill>
                <a:latin typeface="Josefin Sans Regular Bold Italics"/>
              </a:rPr>
              <a:t>Trần Công Minh - 20110677</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71288" y="-1519202"/>
            <a:ext cx="8845026" cy="1199670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13321" y="7911922"/>
            <a:ext cx="6935998" cy="2673512"/>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48040" y="-1074985"/>
            <a:ext cx="7088593" cy="961441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402748" y="7033948"/>
            <a:ext cx="9213760" cy="3551486"/>
          </a:xfrm>
          <a:prstGeom prst="rect">
            <a:avLst/>
          </a:prstGeom>
        </p:spPr>
      </p:pic>
      <p:sp>
        <p:nvSpPr>
          <p:cNvPr id="7" name="TextBox 7"/>
          <p:cNvSpPr txBox="1"/>
          <p:nvPr/>
        </p:nvSpPr>
        <p:spPr>
          <a:xfrm>
            <a:off x="4698356" y="2481803"/>
            <a:ext cx="9365229" cy="3009900"/>
          </a:xfrm>
          <a:prstGeom prst="rect">
            <a:avLst/>
          </a:prstGeom>
        </p:spPr>
        <p:txBody>
          <a:bodyPr lIns="0" tIns="0" rIns="0" bIns="0" rtlCol="0" anchor="t">
            <a:spAutoFit/>
          </a:bodyPr>
          <a:lstStyle/>
          <a:p>
            <a:pPr algn="ctr">
              <a:lnSpc>
                <a:spcPts val="5999"/>
              </a:lnSpc>
              <a:spcBef>
                <a:spcPct val="0"/>
              </a:spcBef>
            </a:pPr>
            <a:r>
              <a:rPr lang="en-US" sz="4999">
                <a:solidFill>
                  <a:srgbClr val="50745F"/>
                </a:solidFill>
                <a:latin typeface="Josefin Sans Bold Bold"/>
              </a:rPr>
              <a:t>Xây dựng ứng dụng trên AWS cho phép tạo database và cung cấp API để thêm,xóa sửa trên database</a:t>
            </a:r>
          </a:p>
        </p:txBody>
      </p:sp>
      <p:pic>
        <p:nvPicPr>
          <p:cNvPr id="10" name="Picture 7">
            <a:extLst>
              <a:ext uri="{FF2B5EF4-FFF2-40B4-BE49-F238E27FC236}">
                <a16:creationId xmlns:a16="http://schemas.microsoft.com/office/drawing/2014/main" id="{FC2219CD-CF19-73E0-14AC-244A5E3725DE}"/>
              </a:ext>
            </a:extLst>
          </p:cNvPr>
          <p:cNvPicPr>
            <a:picLocks noChangeAspect="1"/>
          </p:cNvPicPr>
          <p:nvPr/>
        </p:nvPicPr>
        <p:blipFill>
          <a:blip r:embed="rId7"/>
          <a:srcRect/>
          <a:stretch>
            <a:fillRect/>
          </a:stretch>
        </p:blipFill>
        <p:spPr>
          <a:xfrm>
            <a:off x="12431832" y="4926649"/>
            <a:ext cx="2683710" cy="33757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618738" cy="6010275"/>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Bold"/>
              </a:rPr>
              <a:t>DynamoDB là một cơ sở dữ liệu NoSQL, có khả năng đáp ứng yêu hiệu suất cao và nhanh kèm theo khả năng mở rộng, vì được trên SSD và tự động được sao chép ra các vùng sẵn sằng nên thực hiện nhanh và linh hoạt với độ trễ thập trên mili giây ở bất kỳ mô hình gì, sao lưu liên tục, sao chép đa khu vực tự động, lưu đệm trong bộ nhớ và các công cụ tải và xuất dữ liệu</a:t>
            </a:r>
          </a:p>
        </p:txBody>
      </p:sp>
      <p:sp>
        <p:nvSpPr>
          <p:cNvPr id="3" name="TextBox 3"/>
          <p:cNvSpPr txBox="1"/>
          <p:nvPr/>
        </p:nvSpPr>
        <p:spPr>
          <a:xfrm>
            <a:off x="1957980" y="2445803"/>
            <a:ext cx="10615019"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Bold"/>
              </a:rPr>
              <a:t>Tổng</a:t>
            </a:r>
            <a:r>
              <a:rPr lang="en-US" sz="5000" dirty="0">
                <a:solidFill>
                  <a:srgbClr val="000000"/>
                </a:solidFill>
                <a:latin typeface="Josefin Sans Bold Bold"/>
              </a:rPr>
              <a:t> </a:t>
            </a:r>
            <a:r>
              <a:rPr lang="en-US" sz="5000" dirty="0" err="1">
                <a:solidFill>
                  <a:srgbClr val="000000"/>
                </a:solidFill>
                <a:latin typeface="Josefin Sans Bold Bold"/>
              </a:rPr>
              <a:t>quan</a:t>
            </a:r>
            <a:r>
              <a:rPr lang="en-US" sz="5000" dirty="0">
                <a:solidFill>
                  <a:srgbClr val="000000"/>
                </a:solidFill>
                <a:latin typeface="Josefin Sans Bold Bold"/>
              </a:rPr>
              <a:t> </a:t>
            </a:r>
            <a:r>
              <a:rPr lang="en-US" sz="5000" dirty="0" err="1">
                <a:solidFill>
                  <a:srgbClr val="000000"/>
                </a:solidFill>
                <a:latin typeface="Josefin Sans Bold Bold"/>
              </a:rPr>
              <a:t>về</a:t>
            </a:r>
            <a:r>
              <a:rPr lang="en-US" sz="5000" dirty="0">
                <a:solidFill>
                  <a:srgbClr val="000000"/>
                </a:solidFill>
                <a:latin typeface="Josefin Sans Bold Bold"/>
              </a:rPr>
              <a:t> DynamoDB</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88674" y="2248739"/>
            <a:ext cx="5143708" cy="6976524"/>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5522" y="2491311"/>
            <a:ext cx="589667" cy="690035"/>
          </a:xfrm>
          <a:prstGeom prst="rect">
            <a:avLst/>
          </a:prstGeom>
        </p:spPr>
      </p:pic>
      <p:sp>
        <p:nvSpPr>
          <p:cNvPr id="6" name="TextBox 6"/>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2757" y="2450595"/>
            <a:ext cx="559556" cy="617984"/>
          </a:xfrm>
          <a:prstGeom prst="rect">
            <a:avLst/>
          </a:prstGeom>
        </p:spPr>
      </p:pic>
      <p:pic>
        <p:nvPicPr>
          <p:cNvPr id="3" name="Picture 3"/>
          <p:cNvPicPr>
            <a:picLocks noChangeAspect="1"/>
          </p:cNvPicPr>
          <p:nvPr/>
        </p:nvPicPr>
        <p:blipFill>
          <a:blip r:embed="rId4"/>
          <a:srcRect/>
          <a:stretch>
            <a:fillRect/>
          </a:stretch>
        </p:blipFill>
        <p:spPr>
          <a:xfrm>
            <a:off x="322979" y="4509703"/>
            <a:ext cx="7381785" cy="2838169"/>
          </a:xfrm>
          <a:prstGeom prst="rect">
            <a:avLst/>
          </a:prstGeom>
        </p:spPr>
      </p:pic>
      <p:pic>
        <p:nvPicPr>
          <p:cNvPr id="4" name="Picture 4"/>
          <p:cNvPicPr>
            <a:picLocks noChangeAspect="1"/>
          </p:cNvPicPr>
          <p:nvPr/>
        </p:nvPicPr>
        <p:blipFill>
          <a:blip r:embed="rId5"/>
          <a:srcRect/>
          <a:stretch>
            <a:fillRect/>
          </a:stretch>
        </p:blipFill>
        <p:spPr>
          <a:xfrm>
            <a:off x="6596984" y="7392136"/>
            <a:ext cx="6593045" cy="2710355"/>
          </a:xfrm>
          <a:prstGeom prst="rect">
            <a:avLst/>
          </a:prstGeom>
        </p:spPr>
      </p:pic>
      <p:pic>
        <p:nvPicPr>
          <p:cNvPr id="5" name="Picture 5"/>
          <p:cNvPicPr>
            <a:picLocks noChangeAspect="1"/>
          </p:cNvPicPr>
          <p:nvPr/>
        </p:nvPicPr>
        <p:blipFill>
          <a:blip r:embed="rId6"/>
          <a:srcRect/>
          <a:stretch>
            <a:fillRect/>
          </a:stretch>
        </p:blipFill>
        <p:spPr>
          <a:xfrm>
            <a:off x="12623839" y="4119414"/>
            <a:ext cx="4635461" cy="3272722"/>
          </a:xfrm>
          <a:prstGeom prst="rect">
            <a:avLst/>
          </a:prstGeom>
        </p:spPr>
      </p:pic>
      <p:sp>
        <p:nvSpPr>
          <p:cNvPr id="6" name="TextBox 6"/>
          <p:cNvSpPr txBox="1"/>
          <p:nvPr/>
        </p:nvSpPr>
        <p:spPr>
          <a:xfrm>
            <a:off x="602757" y="2369062"/>
            <a:ext cx="15755862" cy="771525"/>
          </a:xfrm>
          <a:prstGeom prst="rect">
            <a:avLst/>
          </a:prstGeom>
        </p:spPr>
        <p:txBody>
          <a:bodyPr lIns="0" tIns="0" rIns="0" bIns="0" rtlCol="0" anchor="t">
            <a:spAutoFit/>
          </a:bodyPr>
          <a:lstStyle/>
          <a:p>
            <a:pPr algn="ctr">
              <a:lnSpc>
                <a:spcPts val="6000"/>
              </a:lnSpc>
            </a:pPr>
            <a:r>
              <a:rPr lang="en-US" sz="5000">
                <a:solidFill>
                  <a:srgbClr val="000000"/>
                </a:solidFill>
                <a:latin typeface="Josefin Sans Bold Bold"/>
              </a:rPr>
              <a:t>Các tính năng, dịch vụ liên quan đến DynamoDB</a:t>
            </a:r>
          </a:p>
        </p:txBody>
      </p:sp>
      <p:sp>
        <p:nvSpPr>
          <p:cNvPr id="7" name="TextBox 7"/>
          <p:cNvSpPr txBox="1"/>
          <p:nvPr/>
        </p:nvSpPr>
        <p:spPr>
          <a:xfrm>
            <a:off x="322979" y="3700244"/>
            <a:ext cx="6030396" cy="609600"/>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Josefin Sans Regular Bold"/>
              </a:rPr>
              <a:t>1. AWS Glue Elastic Views</a:t>
            </a:r>
          </a:p>
        </p:txBody>
      </p:sp>
      <p:sp>
        <p:nvSpPr>
          <p:cNvPr id="8" name="TextBox 8"/>
          <p:cNvSpPr txBox="1"/>
          <p:nvPr/>
        </p:nvSpPr>
        <p:spPr>
          <a:xfrm>
            <a:off x="7557694" y="6441484"/>
            <a:ext cx="4191595" cy="609600"/>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Josefin Sans Regular Bold"/>
              </a:rPr>
              <a:t>3. Amazon Kinesis</a:t>
            </a:r>
          </a:p>
        </p:txBody>
      </p:sp>
      <p:sp>
        <p:nvSpPr>
          <p:cNvPr id="9" name="TextBox 9"/>
          <p:cNvSpPr txBox="1"/>
          <p:nvPr/>
        </p:nvSpPr>
        <p:spPr>
          <a:xfrm>
            <a:off x="12014817" y="3439472"/>
            <a:ext cx="4635461" cy="609600"/>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Josefin Sans Regular Bold"/>
              </a:rPr>
              <a:t>2. PartiQL</a:t>
            </a:r>
          </a:p>
        </p:txBody>
      </p:sp>
      <p:sp>
        <p:nvSpPr>
          <p:cNvPr id="10" name="TextBox 10"/>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98242" y="-24238"/>
            <a:ext cx="2304073" cy="3406560"/>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0965" y="-35864"/>
            <a:ext cx="1598782" cy="2129129"/>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6919071"/>
            <a:ext cx="1415488" cy="29267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618738" cy="4810125"/>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a:rPr>
              <a:t>Amazo S3 là một dịch vụ lưu trữ đối tượng cung cấp khả năng thay đổi theo quy mô, tính khả dụng của dữ liệu, bảo mật và hiệu năng hàng đầu trong lĩnh vực. Chẳng hạn như web, ứng dụng di động, sao lưu khôi phục, lưu trữ, ứng dụng doanh nhiệp, thiết bị IoT và phân tích dữ liệu lớn.</a:t>
            </a:r>
          </a:p>
        </p:txBody>
      </p:sp>
      <p:sp>
        <p:nvSpPr>
          <p:cNvPr id="3" name="TextBox 3"/>
          <p:cNvSpPr txBox="1"/>
          <p:nvPr/>
        </p:nvSpPr>
        <p:spPr>
          <a:xfrm>
            <a:off x="1663555" y="2445803"/>
            <a:ext cx="10093477"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Bold"/>
              </a:rPr>
              <a:t>Tổng</a:t>
            </a:r>
            <a:r>
              <a:rPr lang="en-US" sz="5000" dirty="0">
                <a:solidFill>
                  <a:srgbClr val="000000"/>
                </a:solidFill>
                <a:latin typeface="Josefin Sans Bold Bold"/>
              </a:rPr>
              <a:t> </a:t>
            </a:r>
            <a:r>
              <a:rPr lang="en-US" sz="5000" dirty="0" err="1">
                <a:solidFill>
                  <a:srgbClr val="000000"/>
                </a:solidFill>
                <a:latin typeface="Josefin Sans Bold Bold"/>
              </a:rPr>
              <a:t>quan</a:t>
            </a:r>
            <a:r>
              <a:rPr lang="en-US" sz="5000" dirty="0">
                <a:solidFill>
                  <a:srgbClr val="000000"/>
                </a:solidFill>
                <a:latin typeface="Josefin Sans Bold Bold"/>
              </a:rPr>
              <a:t> </a:t>
            </a:r>
            <a:r>
              <a:rPr lang="en-US" sz="5000" dirty="0" err="1">
                <a:solidFill>
                  <a:srgbClr val="000000"/>
                </a:solidFill>
                <a:latin typeface="Josefin Sans Bold Bold"/>
              </a:rPr>
              <a:t>về</a:t>
            </a:r>
            <a:r>
              <a:rPr lang="en-US" sz="5000" dirty="0">
                <a:solidFill>
                  <a:srgbClr val="000000"/>
                </a:solidFill>
                <a:latin typeface="Josefin Sans Bold Bold"/>
              </a:rPr>
              <a:t> Amazon S3</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2614"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618738" cy="6610350"/>
          </a:xfrm>
          <a:prstGeom prst="rect">
            <a:avLst/>
          </a:prstGeom>
        </p:spPr>
        <p:txBody>
          <a:bodyPr lIns="0" tIns="0" rIns="0" bIns="0" rtlCol="0" anchor="t">
            <a:spAutoFit/>
          </a:bodyPr>
          <a:lstStyle/>
          <a:p>
            <a:pPr>
              <a:lnSpc>
                <a:spcPts val="4799"/>
              </a:lnSpc>
            </a:pPr>
            <a:r>
              <a:rPr lang="en-US" sz="3999">
                <a:solidFill>
                  <a:srgbClr val="545454"/>
                </a:solidFill>
                <a:latin typeface="Josefin Sans Regular Bold"/>
              </a:rPr>
              <a:t>- Hiệu năng, khả năng thay đổi theo quy mô, tính khả dụng và độ bền hàng đầu trong lĩnh vực</a:t>
            </a:r>
          </a:p>
          <a:p>
            <a:pPr>
              <a:lnSpc>
                <a:spcPts val="4799"/>
              </a:lnSpc>
            </a:pPr>
            <a:r>
              <a:rPr lang="en-US" sz="3999">
                <a:solidFill>
                  <a:srgbClr val="545454"/>
                </a:solidFill>
                <a:latin typeface="Josefin Sans Regular Bold"/>
              </a:rPr>
              <a:t>- Nhiều lớp lưu trữ tiết kiệm chi phí</a:t>
            </a:r>
          </a:p>
          <a:p>
            <a:pPr>
              <a:lnSpc>
                <a:spcPts val="4799"/>
              </a:lnSpc>
            </a:pPr>
            <a:r>
              <a:rPr lang="en-US" sz="3999">
                <a:solidFill>
                  <a:srgbClr val="545454"/>
                </a:solidFill>
                <a:latin typeface="Josefin Sans Regular Bold"/>
              </a:rPr>
              <a:t>- Bảo mật, tính tuân thủ và khả năng kiểm tra chưa từng có</a:t>
            </a:r>
          </a:p>
          <a:p>
            <a:pPr>
              <a:lnSpc>
                <a:spcPts val="4799"/>
              </a:lnSpc>
            </a:pPr>
            <a:r>
              <a:rPr lang="en-US" sz="3999">
                <a:solidFill>
                  <a:srgbClr val="545454"/>
                </a:solidFill>
                <a:latin typeface="Josefin Sans Regular Bold"/>
              </a:rPr>
              <a:t>- Các công cụ quản lý dùng để kiểm soát dữ liệu chi tiết</a:t>
            </a:r>
          </a:p>
          <a:p>
            <a:pPr>
              <a:lnSpc>
                <a:spcPts val="4799"/>
              </a:lnSpc>
            </a:pPr>
            <a:r>
              <a:rPr lang="en-US" sz="3999">
                <a:solidFill>
                  <a:srgbClr val="545454"/>
                </a:solidFill>
                <a:latin typeface="Josefin Sans Regular Bold"/>
              </a:rPr>
              <a:t>- Dịch vụ truy vấn tại chỗ cho phân tích</a:t>
            </a:r>
          </a:p>
          <a:p>
            <a:pPr>
              <a:lnSpc>
                <a:spcPts val="4799"/>
              </a:lnSpc>
              <a:spcBef>
                <a:spcPct val="0"/>
              </a:spcBef>
            </a:pPr>
            <a:r>
              <a:rPr lang="en-US" sz="3999">
                <a:solidFill>
                  <a:srgbClr val="545454"/>
                </a:solidFill>
                <a:latin typeface="Josefin Sans Regular Bold"/>
              </a:rPr>
              <a:t>- Dịch vụ lưu trữ đám mây được hỗ trợ nhiều nhất</a:t>
            </a:r>
          </a:p>
        </p:txBody>
      </p:sp>
      <p:sp>
        <p:nvSpPr>
          <p:cNvPr id="3" name="TextBox 3"/>
          <p:cNvSpPr txBox="1"/>
          <p:nvPr/>
        </p:nvSpPr>
        <p:spPr>
          <a:xfrm>
            <a:off x="1603498" y="2445803"/>
            <a:ext cx="8759702"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Bold"/>
              </a:rPr>
              <a:t>Lợi</a:t>
            </a:r>
            <a:r>
              <a:rPr lang="en-US" sz="5000" dirty="0">
                <a:solidFill>
                  <a:srgbClr val="000000"/>
                </a:solidFill>
                <a:latin typeface="Josefin Sans Bold Bold"/>
              </a:rPr>
              <a:t> </a:t>
            </a:r>
            <a:r>
              <a:rPr lang="en-US" sz="5000" dirty="0" err="1">
                <a:solidFill>
                  <a:srgbClr val="000000"/>
                </a:solidFill>
                <a:latin typeface="Josefin Sans Bold Bold"/>
              </a:rPr>
              <a:t>ích</a:t>
            </a:r>
            <a:r>
              <a:rPr lang="en-US" sz="5000" dirty="0">
                <a:solidFill>
                  <a:srgbClr val="000000"/>
                </a:solidFill>
                <a:latin typeface="Josefin Sans Bold Bold"/>
              </a:rPr>
              <a:t> </a:t>
            </a:r>
            <a:r>
              <a:rPr lang="en-US" sz="5000" dirty="0" err="1">
                <a:solidFill>
                  <a:srgbClr val="000000"/>
                </a:solidFill>
                <a:latin typeface="Josefin Sans Bold Bold"/>
              </a:rPr>
              <a:t>của</a:t>
            </a:r>
            <a:r>
              <a:rPr lang="en-US" sz="5000" dirty="0">
                <a:solidFill>
                  <a:srgbClr val="000000"/>
                </a:solidFill>
                <a:latin typeface="Josefin Sans Bold Bold"/>
              </a:rPr>
              <a:t> Amazon S3</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2614"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618738" cy="3609975"/>
          </a:xfrm>
          <a:prstGeom prst="rect">
            <a:avLst/>
          </a:prstGeom>
        </p:spPr>
        <p:txBody>
          <a:bodyPr lIns="0" tIns="0" rIns="0" bIns="0" rtlCol="0" anchor="t">
            <a:spAutoFit/>
          </a:bodyPr>
          <a:lstStyle/>
          <a:p>
            <a:pPr>
              <a:lnSpc>
                <a:spcPts val="4799"/>
              </a:lnSpc>
            </a:pPr>
            <a:r>
              <a:rPr lang="en-US" sz="3999" dirty="0">
                <a:solidFill>
                  <a:srgbClr val="545454"/>
                </a:solidFill>
                <a:latin typeface="Josefin Sans Regular Bold"/>
              </a:rPr>
              <a:t>- Sao </a:t>
            </a:r>
            <a:r>
              <a:rPr lang="en-US" sz="3999" dirty="0" err="1">
                <a:solidFill>
                  <a:srgbClr val="545454"/>
                </a:solidFill>
                <a:latin typeface="Josefin Sans Regular Bold"/>
              </a:rPr>
              <a:t>lưu</a:t>
            </a:r>
            <a:r>
              <a:rPr lang="en-US" sz="3999" dirty="0">
                <a:solidFill>
                  <a:srgbClr val="545454"/>
                </a:solidFill>
                <a:latin typeface="Josefin Sans Regular Bold"/>
              </a:rPr>
              <a:t> </a:t>
            </a:r>
            <a:r>
              <a:rPr lang="en-US" sz="3999" dirty="0" err="1">
                <a:solidFill>
                  <a:srgbClr val="545454"/>
                </a:solidFill>
                <a:latin typeface="Josefin Sans Regular Bold"/>
              </a:rPr>
              <a:t>khôi</a:t>
            </a:r>
            <a:r>
              <a:rPr lang="en-US" sz="3999" dirty="0">
                <a:solidFill>
                  <a:srgbClr val="545454"/>
                </a:solidFill>
                <a:latin typeface="Josefin Sans Regular Bold"/>
              </a:rPr>
              <a:t> </a:t>
            </a:r>
            <a:r>
              <a:rPr lang="en-US" sz="3999" dirty="0" err="1">
                <a:solidFill>
                  <a:srgbClr val="545454"/>
                </a:solidFill>
                <a:latin typeface="Josefin Sans Regular Bold"/>
              </a:rPr>
              <a:t>phục</a:t>
            </a:r>
            <a:endParaRPr lang="en-US" sz="3999" dirty="0">
              <a:solidFill>
                <a:srgbClr val="545454"/>
              </a:solidFill>
              <a:latin typeface="Josefin Sans Regular Bold"/>
            </a:endParaRPr>
          </a:p>
          <a:p>
            <a:pPr>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Khôi</a:t>
            </a:r>
            <a:r>
              <a:rPr lang="en-US" sz="3999" dirty="0">
                <a:solidFill>
                  <a:srgbClr val="545454"/>
                </a:solidFill>
                <a:latin typeface="Josefin Sans Regular Bold"/>
              </a:rPr>
              <a:t> </a:t>
            </a:r>
            <a:r>
              <a:rPr lang="en-US" sz="3999" dirty="0" err="1">
                <a:solidFill>
                  <a:srgbClr val="545454"/>
                </a:solidFill>
                <a:latin typeface="Josefin Sans Regular Bold"/>
              </a:rPr>
              <a:t>phục</a:t>
            </a:r>
            <a:r>
              <a:rPr lang="en-US" sz="3999" dirty="0">
                <a:solidFill>
                  <a:srgbClr val="545454"/>
                </a:solidFill>
                <a:latin typeface="Josefin Sans Regular Bold"/>
              </a:rPr>
              <a:t> </a:t>
            </a:r>
            <a:r>
              <a:rPr lang="en-US" sz="3999" dirty="0" err="1">
                <a:solidFill>
                  <a:srgbClr val="545454"/>
                </a:solidFill>
                <a:latin typeface="Josefin Sans Regular Bold"/>
              </a:rPr>
              <a:t>sau</a:t>
            </a:r>
            <a:r>
              <a:rPr lang="en-US" sz="3999" dirty="0">
                <a:solidFill>
                  <a:srgbClr val="545454"/>
                </a:solidFill>
                <a:latin typeface="Josefin Sans Regular Bold"/>
              </a:rPr>
              <a:t> </a:t>
            </a:r>
            <a:r>
              <a:rPr lang="en-US" sz="3999" dirty="0" err="1">
                <a:solidFill>
                  <a:srgbClr val="545454"/>
                </a:solidFill>
                <a:latin typeface="Josefin Sans Regular Bold"/>
              </a:rPr>
              <a:t>thảm</a:t>
            </a:r>
            <a:r>
              <a:rPr lang="en-US" sz="3999" dirty="0">
                <a:solidFill>
                  <a:srgbClr val="545454"/>
                </a:solidFill>
                <a:latin typeface="Josefin Sans Regular Bold"/>
              </a:rPr>
              <a:t> </a:t>
            </a:r>
            <a:r>
              <a:rPr lang="en-US" sz="3999" dirty="0" err="1">
                <a:solidFill>
                  <a:srgbClr val="545454"/>
                </a:solidFill>
                <a:latin typeface="Josefin Sans Regular Bold"/>
              </a:rPr>
              <a:t>họa</a:t>
            </a:r>
            <a:r>
              <a:rPr lang="en-US" sz="3999" dirty="0">
                <a:solidFill>
                  <a:srgbClr val="545454"/>
                </a:solidFill>
                <a:latin typeface="Josefin Sans Regular Bold"/>
              </a:rPr>
              <a:t> (DR)</a:t>
            </a:r>
          </a:p>
          <a:p>
            <a:pPr>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Lưu</a:t>
            </a:r>
            <a:r>
              <a:rPr lang="en-US" sz="3999" dirty="0">
                <a:solidFill>
                  <a:srgbClr val="545454"/>
                </a:solidFill>
                <a:latin typeface="Josefin Sans Regular Bold"/>
              </a:rPr>
              <a:t> </a:t>
            </a:r>
            <a:r>
              <a:rPr lang="en-US" sz="3999" dirty="0" err="1">
                <a:solidFill>
                  <a:srgbClr val="545454"/>
                </a:solidFill>
                <a:latin typeface="Josefin Sans Regular Bold"/>
              </a:rPr>
              <a:t>Trữ</a:t>
            </a:r>
            <a:endParaRPr lang="en-US" sz="3999" dirty="0">
              <a:solidFill>
                <a:srgbClr val="545454"/>
              </a:solidFill>
              <a:latin typeface="Josefin Sans Regular Bold"/>
            </a:endParaRPr>
          </a:p>
          <a:p>
            <a:pPr>
              <a:lnSpc>
                <a:spcPts val="4799"/>
              </a:lnSpc>
            </a:pPr>
            <a:r>
              <a:rPr lang="en-US" sz="3999" dirty="0">
                <a:solidFill>
                  <a:srgbClr val="545454"/>
                </a:solidFill>
                <a:latin typeface="Josefin Sans Regular Bold"/>
              </a:rPr>
              <a:t>- Kho </a:t>
            </a:r>
            <a:r>
              <a:rPr lang="en-US" sz="3999" dirty="0" err="1">
                <a:solidFill>
                  <a:srgbClr val="545454"/>
                </a:solidFill>
                <a:latin typeface="Josefin Sans Regular Bold"/>
              </a:rPr>
              <a:t>dữ</a:t>
            </a:r>
            <a:r>
              <a:rPr lang="en-US" sz="3999" dirty="0">
                <a:solidFill>
                  <a:srgbClr val="545454"/>
                </a:solidFill>
                <a:latin typeface="Josefin Sans Regular Bold"/>
              </a:rPr>
              <a:t> </a:t>
            </a:r>
            <a:r>
              <a:rPr lang="en-US" sz="3999" dirty="0" err="1">
                <a:solidFill>
                  <a:srgbClr val="545454"/>
                </a:solidFill>
                <a:latin typeface="Josefin Sans Regular Bold"/>
              </a:rPr>
              <a:t>liệu</a:t>
            </a:r>
            <a:r>
              <a:rPr lang="en-US" sz="3999" dirty="0">
                <a:solidFill>
                  <a:srgbClr val="545454"/>
                </a:solidFill>
                <a:latin typeface="Josefin Sans Regular Bold"/>
              </a:rPr>
              <a:t> </a:t>
            </a:r>
            <a:r>
              <a:rPr lang="en-US" sz="3999" dirty="0" err="1">
                <a:solidFill>
                  <a:srgbClr val="545454"/>
                </a:solidFill>
                <a:latin typeface="Josefin Sans Regular Bold"/>
              </a:rPr>
              <a:t>và</a:t>
            </a:r>
            <a:r>
              <a:rPr lang="en-US" sz="3999" dirty="0">
                <a:solidFill>
                  <a:srgbClr val="545454"/>
                </a:solidFill>
                <a:latin typeface="Josefin Sans Regular Bold"/>
              </a:rPr>
              <a:t> </a:t>
            </a:r>
            <a:r>
              <a:rPr lang="en-US" sz="3999" dirty="0" err="1">
                <a:solidFill>
                  <a:srgbClr val="545454"/>
                </a:solidFill>
                <a:latin typeface="Josefin Sans Regular Bold"/>
              </a:rPr>
              <a:t>phân</a:t>
            </a:r>
            <a:r>
              <a:rPr lang="en-US" sz="3999" dirty="0">
                <a:solidFill>
                  <a:srgbClr val="545454"/>
                </a:solidFill>
                <a:latin typeface="Josefin Sans Regular Bold"/>
              </a:rPr>
              <a:t> </a:t>
            </a:r>
            <a:r>
              <a:rPr lang="en-US" sz="3999" dirty="0" err="1">
                <a:solidFill>
                  <a:srgbClr val="545454"/>
                </a:solidFill>
                <a:latin typeface="Josefin Sans Regular Bold"/>
              </a:rPr>
              <a:t>tích</a:t>
            </a:r>
            <a:r>
              <a:rPr lang="en-US" sz="3999" dirty="0">
                <a:solidFill>
                  <a:srgbClr val="545454"/>
                </a:solidFill>
                <a:latin typeface="Josefin Sans Regular Bold"/>
              </a:rPr>
              <a:t> </a:t>
            </a:r>
            <a:r>
              <a:rPr lang="en-US" sz="3999" dirty="0" err="1">
                <a:solidFill>
                  <a:srgbClr val="545454"/>
                </a:solidFill>
                <a:latin typeface="Josefin Sans Regular Bold"/>
              </a:rPr>
              <a:t>dữ</a:t>
            </a:r>
            <a:r>
              <a:rPr lang="en-US" sz="3999" dirty="0">
                <a:solidFill>
                  <a:srgbClr val="545454"/>
                </a:solidFill>
                <a:latin typeface="Josefin Sans Regular Bold"/>
              </a:rPr>
              <a:t> </a:t>
            </a:r>
            <a:r>
              <a:rPr lang="en-US" sz="3999" dirty="0" err="1">
                <a:solidFill>
                  <a:srgbClr val="545454"/>
                </a:solidFill>
                <a:latin typeface="Josefin Sans Regular Bold"/>
              </a:rPr>
              <a:t>liệu</a:t>
            </a:r>
            <a:r>
              <a:rPr lang="en-US" sz="3999" dirty="0">
                <a:solidFill>
                  <a:srgbClr val="545454"/>
                </a:solidFill>
                <a:latin typeface="Josefin Sans Regular Bold"/>
              </a:rPr>
              <a:t> </a:t>
            </a:r>
            <a:r>
              <a:rPr lang="en-US" sz="3999" dirty="0" err="1">
                <a:solidFill>
                  <a:srgbClr val="545454"/>
                </a:solidFill>
                <a:latin typeface="Josefin Sans Regular Bold"/>
              </a:rPr>
              <a:t>lớn</a:t>
            </a:r>
            <a:endParaRPr lang="en-US" sz="3999" dirty="0">
              <a:solidFill>
                <a:srgbClr val="545454"/>
              </a:solidFill>
              <a:latin typeface="Josefin Sans Regular Bold"/>
            </a:endParaRPr>
          </a:p>
          <a:p>
            <a:pPr>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Lưu</a:t>
            </a:r>
            <a:r>
              <a:rPr lang="en-US" sz="3999" dirty="0">
                <a:solidFill>
                  <a:srgbClr val="545454"/>
                </a:solidFill>
                <a:latin typeface="Josefin Sans Regular Bold"/>
              </a:rPr>
              <a:t> </a:t>
            </a:r>
            <a:r>
              <a:rPr lang="en-US" sz="3999" dirty="0" err="1">
                <a:solidFill>
                  <a:srgbClr val="545454"/>
                </a:solidFill>
                <a:latin typeface="Josefin Sans Regular Bold"/>
              </a:rPr>
              <a:t>trữ</a:t>
            </a:r>
            <a:r>
              <a:rPr lang="en-US" sz="3999" dirty="0">
                <a:solidFill>
                  <a:srgbClr val="545454"/>
                </a:solidFill>
                <a:latin typeface="Josefin Sans Regular Bold"/>
              </a:rPr>
              <a:t> </a:t>
            </a:r>
            <a:r>
              <a:rPr lang="en-US" sz="3999" dirty="0" err="1">
                <a:solidFill>
                  <a:srgbClr val="545454"/>
                </a:solidFill>
                <a:latin typeface="Josefin Sans Regular Bold"/>
              </a:rPr>
              <a:t>đám</a:t>
            </a:r>
            <a:r>
              <a:rPr lang="en-US" sz="3999" dirty="0">
                <a:solidFill>
                  <a:srgbClr val="545454"/>
                </a:solidFill>
                <a:latin typeface="Josefin Sans Regular Bold"/>
              </a:rPr>
              <a:t> </a:t>
            </a:r>
            <a:r>
              <a:rPr lang="en-US" sz="3999" dirty="0" err="1">
                <a:solidFill>
                  <a:srgbClr val="545454"/>
                </a:solidFill>
                <a:latin typeface="Josefin Sans Regular Bold"/>
              </a:rPr>
              <a:t>mây</a:t>
            </a:r>
            <a:r>
              <a:rPr lang="en-US" sz="3999" dirty="0">
                <a:solidFill>
                  <a:srgbClr val="545454"/>
                </a:solidFill>
                <a:latin typeface="Josefin Sans Regular Bold"/>
              </a:rPr>
              <a:t> </a:t>
            </a:r>
            <a:r>
              <a:rPr lang="en-US" sz="3999" dirty="0" err="1">
                <a:solidFill>
                  <a:srgbClr val="545454"/>
                </a:solidFill>
                <a:latin typeface="Josefin Sans Regular Bold"/>
              </a:rPr>
              <a:t>lai</a:t>
            </a:r>
            <a:endParaRPr lang="en-US" sz="3999" dirty="0">
              <a:solidFill>
                <a:srgbClr val="545454"/>
              </a:solidFill>
              <a:latin typeface="Josefin Sans Regular Bold"/>
            </a:endParaRPr>
          </a:p>
          <a:p>
            <a:pPr>
              <a:lnSpc>
                <a:spcPts val="4799"/>
              </a:lnSpc>
              <a:spcBef>
                <a:spcPct val="0"/>
              </a:spcBef>
            </a:pPr>
            <a:r>
              <a:rPr lang="en-US" sz="3999" dirty="0">
                <a:solidFill>
                  <a:srgbClr val="545454"/>
                </a:solidFill>
                <a:latin typeface="Josefin Sans Regular Bold"/>
              </a:rPr>
              <a:t>- </a:t>
            </a:r>
            <a:r>
              <a:rPr lang="en-US" sz="3999" dirty="0" err="1">
                <a:solidFill>
                  <a:srgbClr val="545454"/>
                </a:solidFill>
                <a:latin typeface="Josefin Sans Regular Bold"/>
              </a:rPr>
              <a:t>Dữ</a:t>
            </a:r>
            <a:r>
              <a:rPr lang="en-US" sz="3999" dirty="0">
                <a:solidFill>
                  <a:srgbClr val="545454"/>
                </a:solidFill>
                <a:latin typeface="Josefin Sans Regular Bold"/>
              </a:rPr>
              <a:t> </a:t>
            </a:r>
            <a:r>
              <a:rPr lang="en-US" sz="3999" dirty="0" err="1">
                <a:solidFill>
                  <a:srgbClr val="545454"/>
                </a:solidFill>
                <a:latin typeface="Josefin Sans Regular Bold"/>
              </a:rPr>
              <a:t>liệu</a:t>
            </a:r>
            <a:r>
              <a:rPr lang="en-US" sz="3999" dirty="0">
                <a:solidFill>
                  <a:srgbClr val="545454"/>
                </a:solidFill>
                <a:latin typeface="Josefin Sans Regular Bold"/>
              </a:rPr>
              <a:t> </a:t>
            </a:r>
            <a:r>
              <a:rPr lang="en-US" sz="3999" dirty="0" err="1">
                <a:solidFill>
                  <a:srgbClr val="545454"/>
                </a:solidFill>
                <a:latin typeface="Josefin Sans Regular Bold"/>
              </a:rPr>
              <a:t>ứng</a:t>
            </a:r>
            <a:r>
              <a:rPr lang="en-US" sz="3999" dirty="0">
                <a:solidFill>
                  <a:srgbClr val="545454"/>
                </a:solidFill>
                <a:latin typeface="Josefin Sans Regular Bold"/>
              </a:rPr>
              <a:t> </a:t>
            </a:r>
            <a:r>
              <a:rPr lang="en-US" sz="3999" dirty="0" err="1">
                <a:solidFill>
                  <a:srgbClr val="545454"/>
                </a:solidFill>
                <a:latin typeface="Josefin Sans Regular Bold"/>
              </a:rPr>
              <a:t>dụng</a:t>
            </a:r>
            <a:r>
              <a:rPr lang="en-US" sz="3999" dirty="0">
                <a:solidFill>
                  <a:srgbClr val="545454"/>
                </a:solidFill>
                <a:latin typeface="Josefin Sans Regular Bold"/>
              </a:rPr>
              <a:t> </a:t>
            </a:r>
            <a:r>
              <a:rPr lang="en-US" sz="3999" dirty="0" err="1">
                <a:solidFill>
                  <a:srgbClr val="545454"/>
                </a:solidFill>
                <a:latin typeface="Josefin Sans Regular Bold"/>
              </a:rPr>
              <a:t>dành</a:t>
            </a:r>
            <a:r>
              <a:rPr lang="en-US" sz="3999" dirty="0">
                <a:solidFill>
                  <a:srgbClr val="545454"/>
                </a:solidFill>
                <a:latin typeface="Josefin Sans Regular Bold"/>
              </a:rPr>
              <a:t> </a:t>
            </a:r>
            <a:r>
              <a:rPr lang="en-US" sz="3999" dirty="0" err="1">
                <a:solidFill>
                  <a:srgbClr val="545454"/>
                </a:solidFill>
                <a:latin typeface="Josefin Sans Regular Bold"/>
              </a:rPr>
              <a:t>cho</a:t>
            </a:r>
            <a:r>
              <a:rPr lang="en-US" sz="3999" dirty="0">
                <a:solidFill>
                  <a:srgbClr val="545454"/>
                </a:solidFill>
                <a:latin typeface="Josefin Sans Regular Bold"/>
              </a:rPr>
              <a:t> </a:t>
            </a:r>
            <a:r>
              <a:rPr lang="en-US" sz="3999" dirty="0" err="1">
                <a:solidFill>
                  <a:srgbClr val="545454"/>
                </a:solidFill>
                <a:latin typeface="Josefin Sans Regular Bold"/>
              </a:rPr>
              <a:t>đám</a:t>
            </a:r>
            <a:r>
              <a:rPr lang="en-US" sz="3999" dirty="0">
                <a:solidFill>
                  <a:srgbClr val="545454"/>
                </a:solidFill>
                <a:latin typeface="Josefin Sans Regular Bold"/>
              </a:rPr>
              <a:t> </a:t>
            </a:r>
            <a:r>
              <a:rPr lang="en-US" sz="3999" dirty="0" err="1">
                <a:solidFill>
                  <a:srgbClr val="545454"/>
                </a:solidFill>
                <a:latin typeface="Josefin Sans Regular Bold"/>
              </a:rPr>
              <a:t>mây</a:t>
            </a:r>
            <a:endParaRPr lang="en-US" sz="3999" dirty="0">
              <a:solidFill>
                <a:srgbClr val="545454"/>
              </a:solidFill>
              <a:latin typeface="Josefin Sans Regular Bold"/>
            </a:endParaRPr>
          </a:p>
        </p:txBody>
      </p:sp>
      <p:sp>
        <p:nvSpPr>
          <p:cNvPr id="3" name="TextBox 3"/>
          <p:cNvSpPr txBox="1"/>
          <p:nvPr/>
        </p:nvSpPr>
        <p:spPr>
          <a:xfrm>
            <a:off x="1630857" y="2445803"/>
            <a:ext cx="10093476"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a:rPr>
              <a:t>Các</a:t>
            </a:r>
            <a:r>
              <a:rPr lang="en-US" sz="5000" dirty="0">
                <a:solidFill>
                  <a:srgbClr val="000000"/>
                </a:solidFill>
                <a:latin typeface="Josefin Sans Bold"/>
              </a:rPr>
              <a:t> </a:t>
            </a:r>
            <a:r>
              <a:rPr lang="en-US" sz="5000" dirty="0" err="1">
                <a:solidFill>
                  <a:srgbClr val="000000"/>
                </a:solidFill>
                <a:latin typeface="Josefin Sans Bold"/>
              </a:rPr>
              <a:t>tính</a:t>
            </a:r>
            <a:r>
              <a:rPr lang="en-US" sz="5000" dirty="0">
                <a:solidFill>
                  <a:srgbClr val="000000"/>
                </a:solidFill>
                <a:latin typeface="Josefin Sans Bold"/>
              </a:rPr>
              <a:t> </a:t>
            </a:r>
            <a:r>
              <a:rPr lang="en-US" sz="5000" dirty="0" err="1">
                <a:solidFill>
                  <a:srgbClr val="000000"/>
                </a:solidFill>
                <a:latin typeface="Josefin Sans Bold"/>
              </a:rPr>
              <a:t>năng</a:t>
            </a:r>
            <a:r>
              <a:rPr lang="en-US" sz="5000" dirty="0">
                <a:solidFill>
                  <a:srgbClr val="000000"/>
                </a:solidFill>
                <a:latin typeface="Josefin Sans Bold"/>
              </a:rPr>
              <a:t> </a:t>
            </a:r>
            <a:r>
              <a:rPr lang="en-US" sz="5000" dirty="0" err="1">
                <a:solidFill>
                  <a:srgbClr val="000000"/>
                </a:solidFill>
                <a:latin typeface="Josefin Sans Bold"/>
              </a:rPr>
              <a:t>của</a:t>
            </a:r>
            <a:r>
              <a:rPr lang="en-US" sz="5000" dirty="0">
                <a:solidFill>
                  <a:srgbClr val="000000"/>
                </a:solidFill>
                <a:latin typeface="Josefin Sans Bold"/>
              </a:rPr>
              <a:t> </a:t>
            </a:r>
            <a:r>
              <a:rPr lang="en-US" sz="5000" dirty="0" err="1">
                <a:solidFill>
                  <a:srgbClr val="000000"/>
                </a:solidFill>
                <a:latin typeface="Josefin Sans Bold"/>
              </a:rPr>
              <a:t>Amazo</a:t>
            </a:r>
            <a:r>
              <a:rPr lang="en-US" sz="5000" dirty="0">
                <a:solidFill>
                  <a:srgbClr val="000000"/>
                </a:solidFill>
                <a:latin typeface="Josefin Sans Bold"/>
              </a:rPr>
              <a:t> S3</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13819"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64" t="2898" r="3758" b="3724"/>
          <a:stretch>
            <a:fillRect/>
          </a:stretch>
        </p:blipFill>
        <p:spPr>
          <a:xfrm>
            <a:off x="-5550692" y="-3648518"/>
            <a:ext cx="24708547" cy="13935518"/>
          </a:xfrm>
          <a:prstGeom prst="rect">
            <a:avLst/>
          </a:prstGeom>
        </p:spPr>
      </p:pic>
      <p:grpSp>
        <p:nvGrpSpPr>
          <p:cNvPr id="3" name="Group 3"/>
          <p:cNvGrpSpPr/>
          <p:nvPr/>
        </p:nvGrpSpPr>
        <p:grpSpPr>
          <a:xfrm>
            <a:off x="307958" y="5143500"/>
            <a:ext cx="8836042" cy="4407384"/>
            <a:chOff x="0" y="0"/>
            <a:chExt cx="61140271" cy="30496533"/>
          </a:xfrm>
        </p:grpSpPr>
        <p:sp>
          <p:nvSpPr>
            <p:cNvPr id="4" name="Freeform 4"/>
            <p:cNvSpPr/>
            <p:nvPr/>
          </p:nvSpPr>
          <p:spPr>
            <a:xfrm>
              <a:off x="72390" y="72390"/>
              <a:ext cx="60995492" cy="30351753"/>
            </a:xfrm>
            <a:custGeom>
              <a:avLst/>
              <a:gdLst/>
              <a:ahLst/>
              <a:cxnLst/>
              <a:rect l="l" t="t" r="r" b="b"/>
              <a:pathLst>
                <a:path w="60995492" h="30351753">
                  <a:moveTo>
                    <a:pt x="0" y="0"/>
                  </a:moveTo>
                  <a:lnTo>
                    <a:pt x="60995492" y="0"/>
                  </a:lnTo>
                  <a:lnTo>
                    <a:pt x="60995492" y="30351753"/>
                  </a:lnTo>
                  <a:lnTo>
                    <a:pt x="0" y="30351753"/>
                  </a:lnTo>
                  <a:lnTo>
                    <a:pt x="0" y="0"/>
                  </a:lnTo>
                  <a:close/>
                </a:path>
              </a:pathLst>
            </a:custGeom>
            <a:solidFill>
              <a:srgbClr val="FFFFFF"/>
            </a:solidFill>
          </p:spPr>
        </p:sp>
        <p:sp>
          <p:nvSpPr>
            <p:cNvPr id="5" name="Freeform 5"/>
            <p:cNvSpPr/>
            <p:nvPr/>
          </p:nvSpPr>
          <p:spPr>
            <a:xfrm>
              <a:off x="0" y="0"/>
              <a:ext cx="61140274" cy="30496532"/>
            </a:xfrm>
            <a:custGeom>
              <a:avLst/>
              <a:gdLst/>
              <a:ahLst/>
              <a:cxnLst/>
              <a:rect l="l" t="t" r="r" b="b"/>
              <a:pathLst>
                <a:path w="61140274" h="30496532">
                  <a:moveTo>
                    <a:pt x="60995489" y="30351754"/>
                  </a:moveTo>
                  <a:lnTo>
                    <a:pt x="61140274" y="30351754"/>
                  </a:lnTo>
                  <a:lnTo>
                    <a:pt x="61140274" y="30496532"/>
                  </a:lnTo>
                  <a:lnTo>
                    <a:pt x="60995489" y="30496532"/>
                  </a:lnTo>
                  <a:lnTo>
                    <a:pt x="60995489" y="30351754"/>
                  </a:lnTo>
                  <a:close/>
                  <a:moveTo>
                    <a:pt x="0" y="144780"/>
                  </a:moveTo>
                  <a:lnTo>
                    <a:pt x="144780" y="144780"/>
                  </a:lnTo>
                  <a:lnTo>
                    <a:pt x="144780" y="30351754"/>
                  </a:lnTo>
                  <a:lnTo>
                    <a:pt x="0" y="30351754"/>
                  </a:lnTo>
                  <a:lnTo>
                    <a:pt x="0" y="144780"/>
                  </a:lnTo>
                  <a:close/>
                  <a:moveTo>
                    <a:pt x="0" y="30351754"/>
                  </a:moveTo>
                  <a:lnTo>
                    <a:pt x="144780" y="30351754"/>
                  </a:lnTo>
                  <a:lnTo>
                    <a:pt x="144780" y="30496532"/>
                  </a:lnTo>
                  <a:lnTo>
                    <a:pt x="0" y="30496532"/>
                  </a:lnTo>
                  <a:lnTo>
                    <a:pt x="0" y="30351754"/>
                  </a:lnTo>
                  <a:close/>
                  <a:moveTo>
                    <a:pt x="60995489" y="144780"/>
                  </a:moveTo>
                  <a:lnTo>
                    <a:pt x="61140274" y="144780"/>
                  </a:lnTo>
                  <a:lnTo>
                    <a:pt x="61140274" y="30351754"/>
                  </a:lnTo>
                  <a:lnTo>
                    <a:pt x="60995489" y="30351754"/>
                  </a:lnTo>
                  <a:lnTo>
                    <a:pt x="60995489" y="144780"/>
                  </a:lnTo>
                  <a:close/>
                  <a:moveTo>
                    <a:pt x="144780" y="30351754"/>
                  </a:moveTo>
                  <a:lnTo>
                    <a:pt x="60995489" y="30351754"/>
                  </a:lnTo>
                  <a:lnTo>
                    <a:pt x="60995489" y="30496532"/>
                  </a:lnTo>
                  <a:lnTo>
                    <a:pt x="144780" y="30496532"/>
                  </a:lnTo>
                  <a:lnTo>
                    <a:pt x="144780" y="30351754"/>
                  </a:lnTo>
                  <a:close/>
                  <a:moveTo>
                    <a:pt x="60995489" y="0"/>
                  </a:moveTo>
                  <a:lnTo>
                    <a:pt x="61140274" y="0"/>
                  </a:lnTo>
                  <a:lnTo>
                    <a:pt x="61140274" y="144780"/>
                  </a:lnTo>
                  <a:lnTo>
                    <a:pt x="60995489" y="144780"/>
                  </a:lnTo>
                  <a:lnTo>
                    <a:pt x="60995489" y="0"/>
                  </a:lnTo>
                  <a:close/>
                  <a:moveTo>
                    <a:pt x="0" y="0"/>
                  </a:moveTo>
                  <a:lnTo>
                    <a:pt x="144780" y="0"/>
                  </a:lnTo>
                  <a:lnTo>
                    <a:pt x="144780" y="144780"/>
                  </a:lnTo>
                  <a:lnTo>
                    <a:pt x="0" y="144780"/>
                  </a:lnTo>
                  <a:lnTo>
                    <a:pt x="0" y="0"/>
                  </a:lnTo>
                  <a:close/>
                  <a:moveTo>
                    <a:pt x="144780" y="0"/>
                  </a:moveTo>
                  <a:lnTo>
                    <a:pt x="60995489" y="0"/>
                  </a:lnTo>
                  <a:lnTo>
                    <a:pt x="60995489" y="144780"/>
                  </a:lnTo>
                  <a:lnTo>
                    <a:pt x="144780" y="144780"/>
                  </a:lnTo>
                  <a:lnTo>
                    <a:pt x="144780" y="0"/>
                  </a:lnTo>
                  <a:close/>
                </a:path>
              </a:pathLst>
            </a:custGeom>
            <a:solidFill>
              <a:srgbClr val="3B4C42"/>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31258" y="4012148"/>
            <a:ext cx="1550834" cy="361423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67267" y="5418690"/>
            <a:ext cx="3992033" cy="383961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641786" y="4478583"/>
            <a:ext cx="1522389" cy="3147798"/>
          </a:xfrm>
          <a:prstGeom prst="rect">
            <a:avLst/>
          </a:prstGeom>
        </p:spPr>
      </p:pic>
      <p:pic>
        <p:nvPicPr>
          <p:cNvPr id="9" name="Picture 9"/>
          <p:cNvPicPr>
            <a:picLocks noChangeAspect="1"/>
          </p:cNvPicPr>
          <p:nvPr/>
        </p:nvPicPr>
        <p:blipFill>
          <a:blip r:embed="rId10"/>
          <a:srcRect/>
          <a:stretch>
            <a:fillRect/>
          </a:stretch>
        </p:blipFill>
        <p:spPr>
          <a:xfrm>
            <a:off x="10244900" y="1535529"/>
            <a:ext cx="4204597" cy="215586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912770" y="1214769"/>
            <a:ext cx="4868857" cy="2797380"/>
          </a:xfrm>
          <a:prstGeom prst="rect">
            <a:avLst/>
          </a:prstGeom>
        </p:spPr>
      </p:pic>
      <p:pic>
        <p:nvPicPr>
          <p:cNvPr id="11" name="Picture 11"/>
          <p:cNvPicPr>
            <a:picLocks noChangeAspect="1"/>
          </p:cNvPicPr>
          <p:nvPr/>
        </p:nvPicPr>
        <p:blipFill>
          <a:blip r:embed="rId13"/>
          <a:srcRect/>
          <a:stretch>
            <a:fillRect/>
          </a:stretch>
        </p:blipFill>
        <p:spPr>
          <a:xfrm>
            <a:off x="6235021" y="3537099"/>
            <a:ext cx="1959026" cy="1606401"/>
          </a:xfrm>
          <a:prstGeom prst="rect">
            <a:avLst/>
          </a:prstGeom>
        </p:spPr>
      </p:pic>
      <p:sp>
        <p:nvSpPr>
          <p:cNvPr id="12" name="TextBox 12"/>
          <p:cNvSpPr txBox="1"/>
          <p:nvPr/>
        </p:nvSpPr>
        <p:spPr>
          <a:xfrm>
            <a:off x="882535" y="571155"/>
            <a:ext cx="10093477" cy="1238250"/>
          </a:xfrm>
          <a:prstGeom prst="rect">
            <a:avLst/>
          </a:prstGeom>
        </p:spPr>
        <p:txBody>
          <a:bodyPr lIns="0" tIns="0" rIns="0" bIns="0" rtlCol="0" anchor="t">
            <a:spAutoFit/>
          </a:bodyPr>
          <a:lstStyle/>
          <a:p>
            <a:pPr algn="ctr">
              <a:lnSpc>
                <a:spcPts val="9600"/>
              </a:lnSpc>
            </a:pPr>
            <a:r>
              <a:rPr lang="en-US" sz="8000" dirty="0" err="1">
                <a:solidFill>
                  <a:srgbClr val="FFFFFF"/>
                </a:solidFill>
                <a:latin typeface="Josefin Sans Bold Bold"/>
              </a:rPr>
              <a:t>Cơ</a:t>
            </a:r>
            <a:r>
              <a:rPr lang="en-US" sz="8000" dirty="0">
                <a:solidFill>
                  <a:srgbClr val="FFFFFF"/>
                </a:solidFill>
                <a:latin typeface="Josefin Sans Bold Bold"/>
              </a:rPr>
              <a:t> </a:t>
            </a:r>
            <a:r>
              <a:rPr lang="en-US" sz="8000" dirty="0" err="1">
                <a:solidFill>
                  <a:srgbClr val="FFFFFF"/>
                </a:solidFill>
                <a:latin typeface="Josefin Sans Bold Bold"/>
              </a:rPr>
              <a:t>sở</a:t>
            </a:r>
            <a:r>
              <a:rPr lang="en-US" sz="8000" dirty="0">
                <a:solidFill>
                  <a:srgbClr val="FFFFFF"/>
                </a:solidFill>
                <a:latin typeface="Josefin Sans Bold Bold"/>
              </a:rPr>
              <a:t> </a:t>
            </a:r>
            <a:r>
              <a:rPr lang="en-US" sz="8000" dirty="0" err="1">
                <a:solidFill>
                  <a:srgbClr val="FFFFFF"/>
                </a:solidFill>
                <a:latin typeface="Josefin Sans Bold Bold"/>
              </a:rPr>
              <a:t>lý</a:t>
            </a:r>
            <a:r>
              <a:rPr lang="en-US" sz="8000" dirty="0">
                <a:solidFill>
                  <a:srgbClr val="FFFFFF"/>
                </a:solidFill>
                <a:latin typeface="Josefin Sans Bold Bold"/>
              </a:rPr>
              <a:t> </a:t>
            </a:r>
            <a:r>
              <a:rPr lang="en-US" sz="8000" dirty="0" err="1">
                <a:solidFill>
                  <a:srgbClr val="FFFFFF"/>
                </a:solidFill>
                <a:latin typeface="Josefin Sans Bold Bold"/>
              </a:rPr>
              <a:t>thuyết</a:t>
            </a:r>
            <a:endParaRPr lang="en-US" sz="8000" dirty="0">
              <a:solidFill>
                <a:srgbClr val="FFFFFF"/>
              </a:solidFill>
              <a:latin typeface="Josefin Sans Bold Bold"/>
            </a:endParaRPr>
          </a:p>
        </p:txBody>
      </p:sp>
      <p:sp>
        <p:nvSpPr>
          <p:cNvPr id="13" name="TextBox 13"/>
          <p:cNvSpPr txBox="1"/>
          <p:nvPr/>
        </p:nvSpPr>
        <p:spPr>
          <a:xfrm>
            <a:off x="1187072" y="3078698"/>
            <a:ext cx="3329226" cy="933450"/>
          </a:xfrm>
          <a:prstGeom prst="rect">
            <a:avLst/>
          </a:prstGeom>
        </p:spPr>
        <p:txBody>
          <a:bodyPr lIns="0" tIns="0" rIns="0" bIns="0" rtlCol="0" anchor="t">
            <a:spAutoFit/>
          </a:bodyPr>
          <a:lstStyle/>
          <a:p>
            <a:pPr algn="ctr">
              <a:lnSpc>
                <a:spcPts val="7200"/>
              </a:lnSpc>
              <a:spcBef>
                <a:spcPct val="0"/>
              </a:spcBef>
            </a:pPr>
            <a:r>
              <a:rPr lang="en-US" sz="6000">
                <a:solidFill>
                  <a:srgbClr val="3B4C42"/>
                </a:solidFill>
                <a:latin typeface="Josefin Sans Bold Bold"/>
              </a:rPr>
              <a:t>Git là gì?</a:t>
            </a:r>
          </a:p>
        </p:txBody>
      </p:sp>
      <p:sp>
        <p:nvSpPr>
          <p:cNvPr id="14" name="TextBox 14"/>
          <p:cNvSpPr txBox="1"/>
          <p:nvPr/>
        </p:nvSpPr>
        <p:spPr>
          <a:xfrm>
            <a:off x="466331" y="5537442"/>
            <a:ext cx="8519297" cy="3609975"/>
          </a:xfrm>
          <a:prstGeom prst="rect">
            <a:avLst/>
          </a:prstGeom>
        </p:spPr>
        <p:txBody>
          <a:bodyPr lIns="0" tIns="0" rIns="0" bIns="0" rtlCol="0" anchor="t">
            <a:spAutoFit/>
          </a:bodyPr>
          <a:lstStyle/>
          <a:p>
            <a:pPr>
              <a:lnSpc>
                <a:spcPts val="4799"/>
              </a:lnSpc>
              <a:spcBef>
                <a:spcPct val="0"/>
              </a:spcBef>
            </a:pPr>
            <a:r>
              <a:rPr lang="en-US" sz="3999" dirty="0">
                <a:solidFill>
                  <a:srgbClr val="000000"/>
                </a:solidFill>
                <a:latin typeface="Josefin Sans Regular Bold"/>
              </a:rPr>
              <a:t>Git </a:t>
            </a:r>
            <a:r>
              <a:rPr lang="en-US" sz="3999" dirty="0" err="1">
                <a:solidFill>
                  <a:srgbClr val="000000"/>
                </a:solidFill>
                <a:latin typeface="Josefin Sans Regular Bold"/>
              </a:rPr>
              <a:t>là</a:t>
            </a:r>
            <a:r>
              <a:rPr lang="en-US" sz="3999" dirty="0">
                <a:solidFill>
                  <a:srgbClr val="000000"/>
                </a:solidFill>
                <a:latin typeface="Josefin Sans Regular Bold"/>
              </a:rPr>
              <a:t> </a:t>
            </a:r>
            <a:r>
              <a:rPr lang="en-US" sz="3999" dirty="0" err="1">
                <a:solidFill>
                  <a:srgbClr val="000000"/>
                </a:solidFill>
                <a:latin typeface="Josefin Sans Regular Bold"/>
              </a:rPr>
              <a:t>một</a:t>
            </a:r>
            <a:r>
              <a:rPr lang="en-US" sz="3999" dirty="0">
                <a:solidFill>
                  <a:srgbClr val="000000"/>
                </a:solidFill>
                <a:latin typeface="Josefin Sans Regular Bold"/>
              </a:rPr>
              <a:t> </a:t>
            </a:r>
            <a:r>
              <a:rPr lang="en-US" sz="3999" dirty="0" err="1">
                <a:solidFill>
                  <a:srgbClr val="000000"/>
                </a:solidFill>
                <a:latin typeface="Josefin Sans Regular Bold"/>
              </a:rPr>
              <a:t>hệ</a:t>
            </a:r>
            <a:r>
              <a:rPr lang="en-US" sz="3999" dirty="0">
                <a:solidFill>
                  <a:srgbClr val="000000"/>
                </a:solidFill>
                <a:latin typeface="Josefin Sans Regular Bold"/>
              </a:rPr>
              <a:t> </a:t>
            </a:r>
            <a:r>
              <a:rPr lang="en-US" sz="3999" dirty="0" err="1">
                <a:solidFill>
                  <a:srgbClr val="000000"/>
                </a:solidFill>
                <a:latin typeface="Josefin Sans Regular Bold"/>
              </a:rPr>
              <a:t>thống</a:t>
            </a:r>
            <a:r>
              <a:rPr lang="en-US" sz="3999" dirty="0">
                <a:solidFill>
                  <a:srgbClr val="000000"/>
                </a:solidFill>
                <a:latin typeface="Josefin Sans Regular Bold"/>
              </a:rPr>
              <a:t> </a:t>
            </a:r>
            <a:r>
              <a:rPr lang="en-US" sz="3999" dirty="0" err="1">
                <a:solidFill>
                  <a:srgbClr val="000000"/>
                </a:solidFill>
                <a:latin typeface="Josefin Sans Regular Bold"/>
              </a:rPr>
              <a:t>quản</a:t>
            </a:r>
            <a:r>
              <a:rPr lang="en-US" sz="3999" dirty="0">
                <a:solidFill>
                  <a:srgbClr val="000000"/>
                </a:solidFill>
                <a:latin typeface="Josefin Sans Regular Bold"/>
              </a:rPr>
              <a:t> </a:t>
            </a:r>
            <a:r>
              <a:rPr lang="en-US" sz="3999" dirty="0" err="1">
                <a:solidFill>
                  <a:srgbClr val="000000"/>
                </a:solidFill>
                <a:latin typeface="Josefin Sans Regular Bold"/>
              </a:rPr>
              <a:t>lý</a:t>
            </a:r>
            <a:r>
              <a:rPr lang="en-US" sz="3999" dirty="0">
                <a:solidFill>
                  <a:srgbClr val="000000"/>
                </a:solidFill>
                <a:latin typeface="Josefin Sans Regular Bold"/>
              </a:rPr>
              <a:t> </a:t>
            </a:r>
            <a:r>
              <a:rPr lang="en-US" sz="3999" dirty="0" err="1">
                <a:solidFill>
                  <a:srgbClr val="000000"/>
                </a:solidFill>
                <a:latin typeface="Josefin Sans Regular Bold"/>
              </a:rPr>
              <a:t>phiên</a:t>
            </a:r>
            <a:r>
              <a:rPr lang="en-US" sz="3999" dirty="0">
                <a:solidFill>
                  <a:srgbClr val="000000"/>
                </a:solidFill>
                <a:latin typeface="Josefin Sans Regular Bold"/>
              </a:rPr>
              <a:t> </a:t>
            </a:r>
            <a:r>
              <a:rPr lang="en-US" sz="3999" dirty="0" err="1">
                <a:solidFill>
                  <a:srgbClr val="000000"/>
                </a:solidFill>
                <a:latin typeface="Josefin Sans Regular Bold"/>
              </a:rPr>
              <a:t>bản</a:t>
            </a:r>
            <a:r>
              <a:rPr lang="en-US" sz="3999" dirty="0">
                <a:solidFill>
                  <a:srgbClr val="000000"/>
                </a:solidFill>
                <a:latin typeface="Josefin Sans Regular Bold"/>
              </a:rPr>
              <a:t> </a:t>
            </a:r>
            <a:r>
              <a:rPr lang="en-US" sz="3999" dirty="0" err="1">
                <a:solidFill>
                  <a:srgbClr val="000000"/>
                </a:solidFill>
                <a:latin typeface="Josefin Sans Regular Bold"/>
              </a:rPr>
              <a:t>phân</a:t>
            </a:r>
            <a:r>
              <a:rPr lang="en-US" sz="3999" dirty="0">
                <a:solidFill>
                  <a:srgbClr val="000000"/>
                </a:solidFill>
                <a:latin typeface="Josefin Sans Regular Bold"/>
              </a:rPr>
              <a:t> </a:t>
            </a:r>
            <a:r>
              <a:rPr lang="en-US" sz="3999" dirty="0" err="1">
                <a:solidFill>
                  <a:srgbClr val="000000"/>
                </a:solidFill>
                <a:latin typeface="Josefin Sans Regular Bold"/>
              </a:rPr>
              <a:t>tán</a:t>
            </a:r>
            <a:r>
              <a:rPr lang="en-US" sz="3999" dirty="0">
                <a:solidFill>
                  <a:srgbClr val="000000"/>
                </a:solidFill>
                <a:latin typeface="Josefin Sans Regular Bold"/>
              </a:rPr>
              <a:t> (distributed version control system). </a:t>
            </a:r>
            <a:r>
              <a:rPr lang="en-US" sz="3999" dirty="0" err="1">
                <a:solidFill>
                  <a:srgbClr val="000000"/>
                </a:solidFill>
                <a:latin typeface="Josefin Sans Regular Bold"/>
              </a:rPr>
              <a:t>Nhờ</a:t>
            </a:r>
            <a:r>
              <a:rPr lang="en-US" sz="3999" dirty="0">
                <a:solidFill>
                  <a:srgbClr val="000000"/>
                </a:solidFill>
                <a:latin typeface="Josefin Sans Regular Bold"/>
              </a:rPr>
              <a:t> Git, </a:t>
            </a:r>
            <a:r>
              <a:rPr lang="en-US" sz="3999" dirty="0" err="1">
                <a:solidFill>
                  <a:srgbClr val="000000"/>
                </a:solidFill>
                <a:latin typeface="Josefin Sans Regular Bold"/>
              </a:rPr>
              <a:t>việc</a:t>
            </a:r>
            <a:r>
              <a:rPr lang="en-US" sz="3999" dirty="0">
                <a:solidFill>
                  <a:srgbClr val="000000"/>
                </a:solidFill>
                <a:latin typeface="Josefin Sans Regular Bold"/>
              </a:rPr>
              <a:t> </a:t>
            </a:r>
            <a:r>
              <a:rPr lang="en-US" sz="3999" dirty="0" err="1">
                <a:solidFill>
                  <a:srgbClr val="000000"/>
                </a:solidFill>
                <a:latin typeface="Josefin Sans Regular Bold"/>
              </a:rPr>
              <a:t>quản</a:t>
            </a:r>
            <a:r>
              <a:rPr lang="en-US" sz="3999" dirty="0">
                <a:solidFill>
                  <a:srgbClr val="000000"/>
                </a:solidFill>
                <a:latin typeface="Josefin Sans Regular Bold"/>
              </a:rPr>
              <a:t> </a:t>
            </a:r>
            <a:r>
              <a:rPr lang="en-US" sz="3999" dirty="0" err="1">
                <a:solidFill>
                  <a:srgbClr val="000000"/>
                </a:solidFill>
                <a:latin typeface="Josefin Sans Regular Bold"/>
              </a:rPr>
              <a:t>lý</a:t>
            </a:r>
            <a:r>
              <a:rPr lang="en-US" sz="3999" dirty="0">
                <a:solidFill>
                  <a:srgbClr val="000000"/>
                </a:solidFill>
                <a:latin typeface="Josefin Sans Regular Bold"/>
              </a:rPr>
              <a:t> code </a:t>
            </a:r>
            <a:r>
              <a:rPr lang="en-US" sz="3999" dirty="0" err="1">
                <a:solidFill>
                  <a:srgbClr val="000000"/>
                </a:solidFill>
                <a:latin typeface="Josefin Sans Regular Bold"/>
              </a:rPr>
              <a:t>và</a:t>
            </a:r>
            <a:r>
              <a:rPr lang="en-US" sz="3999" dirty="0">
                <a:solidFill>
                  <a:srgbClr val="000000"/>
                </a:solidFill>
                <a:latin typeface="Josefin Sans Regular Bold"/>
              </a:rPr>
              <a:t> </a:t>
            </a:r>
            <a:r>
              <a:rPr lang="en-US" sz="3999" dirty="0" err="1">
                <a:solidFill>
                  <a:srgbClr val="000000"/>
                </a:solidFill>
                <a:latin typeface="Josefin Sans Regular Bold"/>
              </a:rPr>
              <a:t>làm</a:t>
            </a:r>
            <a:r>
              <a:rPr lang="en-US" sz="3999" dirty="0">
                <a:solidFill>
                  <a:srgbClr val="000000"/>
                </a:solidFill>
                <a:latin typeface="Josefin Sans Regular Bold"/>
              </a:rPr>
              <a:t> </a:t>
            </a:r>
            <a:r>
              <a:rPr lang="en-US" sz="3999" dirty="0" err="1">
                <a:solidFill>
                  <a:srgbClr val="000000"/>
                </a:solidFill>
                <a:latin typeface="Josefin Sans Regular Bold"/>
              </a:rPr>
              <a:t>việc</a:t>
            </a:r>
            <a:r>
              <a:rPr lang="en-US" sz="3999" dirty="0">
                <a:solidFill>
                  <a:srgbClr val="000000"/>
                </a:solidFill>
                <a:latin typeface="Josefin Sans Regular Bold"/>
              </a:rPr>
              <a:t> </a:t>
            </a:r>
            <a:r>
              <a:rPr lang="en-US" sz="3999" dirty="0" err="1">
                <a:solidFill>
                  <a:srgbClr val="000000"/>
                </a:solidFill>
                <a:latin typeface="Josefin Sans Regular Bold"/>
              </a:rPr>
              <a:t>nhóm</a:t>
            </a:r>
            <a:r>
              <a:rPr lang="en-US" sz="3999" dirty="0">
                <a:solidFill>
                  <a:srgbClr val="000000"/>
                </a:solidFill>
                <a:latin typeface="Josefin Sans Regular Bold"/>
              </a:rPr>
              <a:t> </a:t>
            </a:r>
            <a:r>
              <a:rPr lang="en-US" sz="3999" dirty="0" err="1">
                <a:solidFill>
                  <a:srgbClr val="000000"/>
                </a:solidFill>
                <a:latin typeface="Josefin Sans Regular Bold"/>
              </a:rPr>
              <a:t>của</a:t>
            </a:r>
            <a:r>
              <a:rPr lang="en-US" sz="3999" dirty="0">
                <a:solidFill>
                  <a:srgbClr val="000000"/>
                </a:solidFill>
                <a:latin typeface="Josefin Sans Regular Bold"/>
              </a:rPr>
              <a:t> developer </a:t>
            </a:r>
            <a:r>
              <a:rPr lang="en-US" sz="3999" dirty="0" err="1">
                <a:solidFill>
                  <a:srgbClr val="000000"/>
                </a:solidFill>
                <a:latin typeface="Josefin Sans Regular Bold"/>
              </a:rPr>
              <a:t>trở</a:t>
            </a:r>
            <a:r>
              <a:rPr lang="en-US" sz="3999" dirty="0">
                <a:solidFill>
                  <a:srgbClr val="000000"/>
                </a:solidFill>
                <a:latin typeface="Josefin Sans Regular Bold"/>
              </a:rPr>
              <a:t> </a:t>
            </a:r>
            <a:r>
              <a:rPr lang="en-US" sz="3999" dirty="0" err="1">
                <a:solidFill>
                  <a:srgbClr val="000000"/>
                </a:solidFill>
                <a:latin typeface="Josefin Sans Regular Bold"/>
              </a:rPr>
              <a:t>nên</a:t>
            </a:r>
            <a:r>
              <a:rPr lang="en-US" sz="3999" dirty="0">
                <a:solidFill>
                  <a:srgbClr val="000000"/>
                </a:solidFill>
                <a:latin typeface="Josefin Sans Regular Bold"/>
              </a:rPr>
              <a:t> </a:t>
            </a:r>
            <a:r>
              <a:rPr lang="en-US" sz="3999" dirty="0" err="1">
                <a:solidFill>
                  <a:srgbClr val="000000"/>
                </a:solidFill>
                <a:latin typeface="Josefin Sans Regular Bold"/>
              </a:rPr>
              <a:t>đơn</a:t>
            </a:r>
            <a:r>
              <a:rPr lang="en-US" sz="3999" dirty="0">
                <a:solidFill>
                  <a:srgbClr val="000000"/>
                </a:solidFill>
                <a:latin typeface="Josefin Sans Regular Bold"/>
              </a:rPr>
              <a:t> </a:t>
            </a:r>
            <a:r>
              <a:rPr lang="en-US" sz="3999" dirty="0" err="1">
                <a:solidFill>
                  <a:srgbClr val="000000"/>
                </a:solidFill>
                <a:latin typeface="Josefin Sans Regular Bold"/>
              </a:rPr>
              <a:t>giản</a:t>
            </a:r>
            <a:r>
              <a:rPr lang="en-US" sz="3999" dirty="0">
                <a:solidFill>
                  <a:srgbClr val="000000"/>
                </a:solidFill>
                <a:latin typeface="Josefin Sans Regular Bold"/>
              </a:rPr>
              <a:t>, </a:t>
            </a:r>
            <a:r>
              <a:rPr lang="en-US" sz="3999" dirty="0" err="1">
                <a:solidFill>
                  <a:srgbClr val="000000"/>
                </a:solidFill>
                <a:latin typeface="Josefin Sans Regular Bold"/>
              </a:rPr>
              <a:t>thuận</a:t>
            </a:r>
            <a:r>
              <a:rPr lang="en-US" sz="3999" dirty="0">
                <a:solidFill>
                  <a:srgbClr val="000000"/>
                </a:solidFill>
                <a:latin typeface="Josefin Sans Regular Bold"/>
              </a:rPr>
              <a:t> </a:t>
            </a:r>
            <a:r>
              <a:rPr lang="en-US" sz="3999" dirty="0" err="1">
                <a:solidFill>
                  <a:srgbClr val="000000"/>
                </a:solidFill>
                <a:latin typeface="Josefin Sans Regular Bold"/>
              </a:rPr>
              <a:t>tiện</a:t>
            </a:r>
            <a:r>
              <a:rPr lang="en-US" sz="3999" dirty="0">
                <a:solidFill>
                  <a:srgbClr val="000000"/>
                </a:solidFill>
                <a:latin typeface="Josefin Sans Regular Bold"/>
              </a:rPr>
              <a:t> </a:t>
            </a:r>
            <a:r>
              <a:rPr lang="en-US" sz="3999" dirty="0" err="1">
                <a:solidFill>
                  <a:srgbClr val="000000"/>
                </a:solidFill>
                <a:latin typeface="Josefin Sans Regular Bold"/>
              </a:rPr>
              <a:t>hơn</a:t>
            </a:r>
            <a:r>
              <a:rPr lang="en-US" sz="3999" dirty="0">
                <a:solidFill>
                  <a:srgbClr val="000000"/>
                </a:solidFill>
                <a:latin typeface="Josefin Sans Regular Bold"/>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64" t="2898" r="3758" b="3724"/>
          <a:stretch>
            <a:fillRect/>
          </a:stretch>
        </p:blipFill>
        <p:spPr>
          <a:xfrm>
            <a:off x="-5550692" y="-3648518"/>
            <a:ext cx="24708547" cy="1393551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31258" y="4012148"/>
            <a:ext cx="1550834" cy="36142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67267" y="5418690"/>
            <a:ext cx="3992033" cy="383961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641786" y="4478583"/>
            <a:ext cx="1522389" cy="31477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82535" y="3919316"/>
            <a:ext cx="1224184" cy="1224184"/>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644849" y="3909791"/>
            <a:ext cx="1285086" cy="1285086"/>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2535" y="7338495"/>
            <a:ext cx="1253156" cy="125315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653804" y="7338495"/>
            <a:ext cx="1252399" cy="1252399"/>
          </a:xfrm>
          <a:prstGeom prst="rect">
            <a:avLst/>
          </a:prstGeom>
        </p:spPr>
      </p:pic>
      <p:sp>
        <p:nvSpPr>
          <p:cNvPr id="11" name="TextBox 11"/>
          <p:cNvSpPr txBox="1"/>
          <p:nvPr/>
        </p:nvSpPr>
        <p:spPr>
          <a:xfrm>
            <a:off x="2392908" y="2385791"/>
            <a:ext cx="12451328" cy="933450"/>
          </a:xfrm>
          <a:prstGeom prst="rect">
            <a:avLst/>
          </a:prstGeom>
        </p:spPr>
        <p:txBody>
          <a:bodyPr lIns="0" tIns="0" rIns="0" bIns="0" rtlCol="0" anchor="t">
            <a:spAutoFit/>
          </a:bodyPr>
          <a:lstStyle/>
          <a:p>
            <a:pPr algn="ctr">
              <a:lnSpc>
                <a:spcPts val="7200"/>
              </a:lnSpc>
              <a:spcBef>
                <a:spcPct val="0"/>
              </a:spcBef>
            </a:pPr>
            <a:r>
              <a:rPr lang="en-US" sz="6000" dirty="0" err="1">
                <a:solidFill>
                  <a:srgbClr val="3B4C42"/>
                </a:solidFill>
                <a:latin typeface="Calibri" panose="020F0502020204030204" pitchFamily="34" charset="0"/>
              </a:rPr>
              <a:t>Những</a:t>
            </a:r>
            <a:r>
              <a:rPr lang="en-US" sz="6000" dirty="0">
                <a:solidFill>
                  <a:srgbClr val="3B4C42"/>
                </a:solidFill>
                <a:latin typeface="Calibri" panose="020F0502020204030204" pitchFamily="34" charset="0"/>
              </a:rPr>
              <a:t> </a:t>
            </a:r>
            <a:r>
              <a:rPr lang="en-US" sz="6000" dirty="0" err="1">
                <a:solidFill>
                  <a:srgbClr val="3B4C42"/>
                </a:solidFill>
                <a:latin typeface="Calibri" panose="020F0502020204030204" pitchFamily="34" charset="0"/>
              </a:rPr>
              <a:t>tính</a:t>
            </a:r>
            <a:r>
              <a:rPr lang="en-US" sz="6000" dirty="0">
                <a:solidFill>
                  <a:srgbClr val="3B4C42"/>
                </a:solidFill>
                <a:latin typeface="Calibri" panose="020F0502020204030204" pitchFamily="34" charset="0"/>
              </a:rPr>
              <a:t> </a:t>
            </a:r>
            <a:r>
              <a:rPr lang="en-US" sz="6000" dirty="0" err="1">
                <a:solidFill>
                  <a:srgbClr val="3B4C42"/>
                </a:solidFill>
                <a:latin typeface="Calibri" panose="020F0502020204030204" pitchFamily="34" charset="0"/>
              </a:rPr>
              <a:t>năng</a:t>
            </a:r>
            <a:r>
              <a:rPr lang="en-US" sz="6000" dirty="0">
                <a:solidFill>
                  <a:srgbClr val="3B4C42"/>
                </a:solidFill>
                <a:latin typeface="Calibri" panose="020F0502020204030204" pitchFamily="34" charset="0"/>
              </a:rPr>
              <a:t> </a:t>
            </a:r>
            <a:r>
              <a:rPr lang="en-US" sz="6000" dirty="0" err="1">
                <a:solidFill>
                  <a:srgbClr val="3B4C42"/>
                </a:solidFill>
                <a:latin typeface="Calibri" panose="020F0502020204030204" pitchFamily="34" charset="0"/>
              </a:rPr>
              <a:t>ưu</a:t>
            </a:r>
            <a:r>
              <a:rPr lang="en-US" sz="6000" dirty="0">
                <a:solidFill>
                  <a:srgbClr val="3B4C42"/>
                </a:solidFill>
                <a:latin typeface="Calibri" panose="020F0502020204030204" pitchFamily="34" charset="0"/>
              </a:rPr>
              <a:t> </a:t>
            </a:r>
            <a:r>
              <a:rPr lang="en-US" sz="6000" dirty="0" err="1">
                <a:solidFill>
                  <a:srgbClr val="3B4C42"/>
                </a:solidFill>
                <a:latin typeface="Calibri" panose="020F0502020204030204" pitchFamily="34" charset="0"/>
              </a:rPr>
              <a:t>việt</a:t>
            </a:r>
            <a:r>
              <a:rPr lang="en-US" sz="6000" dirty="0">
                <a:solidFill>
                  <a:srgbClr val="3B4C42"/>
                </a:solidFill>
                <a:latin typeface="Calibri" panose="020F0502020204030204" pitchFamily="34" charset="0"/>
              </a:rPr>
              <a:t> </a:t>
            </a:r>
            <a:r>
              <a:rPr lang="en-US" sz="6000" dirty="0" err="1">
                <a:solidFill>
                  <a:srgbClr val="3B4C42"/>
                </a:solidFill>
                <a:latin typeface="Calibri" panose="020F0502020204030204" pitchFamily="34" charset="0"/>
              </a:rPr>
              <a:t>của</a:t>
            </a:r>
            <a:r>
              <a:rPr lang="en-US" sz="6000" dirty="0">
                <a:solidFill>
                  <a:srgbClr val="3B4C42"/>
                </a:solidFill>
                <a:latin typeface="Calibri" panose="020F0502020204030204" pitchFamily="34" charset="0"/>
              </a:rPr>
              <a:t> Git</a:t>
            </a:r>
          </a:p>
        </p:txBody>
      </p:sp>
      <p:sp>
        <p:nvSpPr>
          <p:cNvPr id="12" name="TextBox 12"/>
          <p:cNvSpPr txBox="1"/>
          <p:nvPr/>
        </p:nvSpPr>
        <p:spPr>
          <a:xfrm>
            <a:off x="2392908" y="3909791"/>
            <a:ext cx="2773279" cy="1212640"/>
          </a:xfrm>
          <a:prstGeom prst="rect">
            <a:avLst/>
          </a:prstGeom>
        </p:spPr>
        <p:txBody>
          <a:bodyPr lIns="0" tIns="0" rIns="0" bIns="0" rtlCol="0" anchor="t">
            <a:spAutoFit/>
          </a:bodyPr>
          <a:lstStyle/>
          <a:p>
            <a:pPr algn="ctr">
              <a:lnSpc>
                <a:spcPts val="4799"/>
              </a:lnSpc>
              <a:spcBef>
                <a:spcPct val="0"/>
              </a:spcBef>
            </a:pPr>
            <a:r>
              <a:rPr lang="en-US" sz="3999" dirty="0" err="1">
                <a:solidFill>
                  <a:srgbClr val="50745F"/>
                </a:solidFill>
                <a:latin typeface="Calibri" panose="020F0502020204030204" pitchFamily="34" charset="0"/>
              </a:rPr>
              <a:t>Sắp</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xếp</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công</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việc</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tốt</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hơn</a:t>
            </a:r>
            <a:endParaRPr lang="en-US" sz="3999" dirty="0">
              <a:solidFill>
                <a:srgbClr val="50745F"/>
              </a:solidFill>
              <a:latin typeface="Calibri" panose="020F0502020204030204" pitchFamily="34" charset="0"/>
            </a:endParaRPr>
          </a:p>
        </p:txBody>
      </p:sp>
      <p:sp>
        <p:nvSpPr>
          <p:cNvPr id="13" name="TextBox 13"/>
          <p:cNvSpPr txBox="1"/>
          <p:nvPr/>
        </p:nvSpPr>
        <p:spPr>
          <a:xfrm>
            <a:off x="7122018" y="3909791"/>
            <a:ext cx="2773279" cy="2443746"/>
          </a:xfrm>
          <a:prstGeom prst="rect">
            <a:avLst/>
          </a:prstGeom>
        </p:spPr>
        <p:txBody>
          <a:bodyPr lIns="0" tIns="0" rIns="0" bIns="0" rtlCol="0" anchor="t">
            <a:spAutoFit/>
          </a:bodyPr>
          <a:lstStyle/>
          <a:p>
            <a:pPr algn="ctr">
              <a:lnSpc>
                <a:spcPts val="4799"/>
              </a:lnSpc>
              <a:spcBef>
                <a:spcPct val="0"/>
              </a:spcBef>
            </a:pPr>
            <a:r>
              <a:rPr lang="en-US" sz="3999" dirty="0">
                <a:solidFill>
                  <a:srgbClr val="50745F"/>
                </a:solidFill>
                <a:latin typeface="Calibri" panose="020F0502020204030204" pitchFamily="34" charset="0"/>
              </a:rPr>
              <a:t>Linh </a:t>
            </a:r>
            <a:r>
              <a:rPr lang="en-US" sz="3999" dirty="0" err="1">
                <a:solidFill>
                  <a:srgbClr val="50745F"/>
                </a:solidFill>
                <a:latin typeface="Calibri" panose="020F0502020204030204" pitchFamily="34" charset="0"/>
              </a:rPr>
              <a:t>hoạt</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hơn</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khi</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phải</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làm</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cùng</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nhiều</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tast</a:t>
            </a:r>
            <a:endParaRPr lang="en-US" sz="3999" dirty="0">
              <a:solidFill>
                <a:srgbClr val="50745F"/>
              </a:solidFill>
              <a:latin typeface="Calibri" panose="020F0502020204030204" pitchFamily="34" charset="0"/>
            </a:endParaRPr>
          </a:p>
        </p:txBody>
      </p:sp>
      <p:sp>
        <p:nvSpPr>
          <p:cNvPr id="14" name="TextBox 14"/>
          <p:cNvSpPr txBox="1"/>
          <p:nvPr/>
        </p:nvSpPr>
        <p:spPr>
          <a:xfrm>
            <a:off x="2456797" y="7328970"/>
            <a:ext cx="2980692" cy="2443746"/>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50745F"/>
                </a:solidFill>
                <a:latin typeface="Calibri" panose="020F0502020204030204" pitchFamily="34" charset="0"/>
              </a:rPr>
              <a:t>Tự</a:t>
            </a:r>
            <a:r>
              <a:rPr lang="en-US" sz="3999" dirty="0">
                <a:solidFill>
                  <a:srgbClr val="50745F"/>
                </a:solidFill>
                <a:latin typeface="Calibri" panose="020F0502020204030204" pitchFamily="34" charset="0"/>
              </a:rPr>
              <a:t> tin </a:t>
            </a:r>
            <a:r>
              <a:rPr lang="en-US" sz="3999" dirty="0" err="1">
                <a:solidFill>
                  <a:srgbClr val="50745F"/>
                </a:solidFill>
                <a:latin typeface="Calibri" panose="020F0502020204030204" pitchFamily="34" charset="0"/>
              </a:rPr>
              <a:t>hơn</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khi</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thử</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nghiệm</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những</a:t>
            </a:r>
            <a:r>
              <a:rPr lang="en-US" sz="3999" dirty="0">
                <a:solidFill>
                  <a:srgbClr val="50745F"/>
                </a:solidFill>
                <a:latin typeface="Calibri" panose="020F0502020204030204" pitchFamily="34" charset="0"/>
              </a:rPr>
              <a:t> ý </a:t>
            </a:r>
            <a:r>
              <a:rPr lang="en-US" sz="3999" dirty="0" err="1">
                <a:solidFill>
                  <a:srgbClr val="50745F"/>
                </a:solidFill>
                <a:latin typeface="Calibri" panose="020F0502020204030204" pitchFamily="34" charset="0"/>
              </a:rPr>
              <a:t>tưởng</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mới</a:t>
            </a:r>
            <a:endParaRPr lang="en-US" sz="3999" dirty="0">
              <a:solidFill>
                <a:srgbClr val="50745F"/>
              </a:solidFill>
              <a:latin typeface="Calibri" panose="020F0502020204030204" pitchFamily="34" charset="0"/>
            </a:endParaRPr>
          </a:p>
        </p:txBody>
      </p:sp>
      <p:sp>
        <p:nvSpPr>
          <p:cNvPr id="15" name="TextBox 15"/>
          <p:cNvSpPr txBox="1"/>
          <p:nvPr/>
        </p:nvSpPr>
        <p:spPr>
          <a:xfrm>
            <a:off x="7336044" y="7328970"/>
            <a:ext cx="2773279" cy="1828193"/>
          </a:xfrm>
          <a:prstGeom prst="rect">
            <a:avLst/>
          </a:prstGeom>
        </p:spPr>
        <p:txBody>
          <a:bodyPr lIns="0" tIns="0" rIns="0" bIns="0" rtlCol="0" anchor="t">
            <a:spAutoFit/>
          </a:bodyPr>
          <a:lstStyle/>
          <a:p>
            <a:pPr algn="ctr">
              <a:lnSpc>
                <a:spcPts val="4799"/>
              </a:lnSpc>
              <a:spcBef>
                <a:spcPct val="0"/>
              </a:spcBef>
            </a:pPr>
            <a:r>
              <a:rPr lang="en-US" sz="3999" dirty="0">
                <a:solidFill>
                  <a:srgbClr val="50745F"/>
                </a:solidFill>
                <a:latin typeface="Calibri" panose="020F0502020204030204" pitchFamily="34" charset="0"/>
              </a:rPr>
              <a:t>Git </a:t>
            </a:r>
            <a:r>
              <a:rPr lang="en-US" sz="3999" dirty="0" err="1">
                <a:solidFill>
                  <a:srgbClr val="50745F"/>
                </a:solidFill>
                <a:latin typeface="Calibri" panose="020F0502020204030204" pitchFamily="34" charset="0"/>
              </a:rPr>
              <a:t>cho</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phép</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chúng</a:t>
            </a:r>
            <a:r>
              <a:rPr lang="en-US" sz="3999" dirty="0">
                <a:solidFill>
                  <a:srgbClr val="50745F"/>
                </a:solidFill>
                <a:latin typeface="Calibri" panose="020F0502020204030204" pitchFamily="34" charset="0"/>
              </a:rPr>
              <a:t> ta </a:t>
            </a:r>
            <a:r>
              <a:rPr lang="en-US" sz="3999" dirty="0" err="1">
                <a:solidFill>
                  <a:srgbClr val="50745F"/>
                </a:solidFill>
                <a:latin typeface="Calibri" panose="020F0502020204030204" pitchFamily="34" charset="0"/>
              </a:rPr>
              <a:t>làm</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việc</a:t>
            </a:r>
            <a:r>
              <a:rPr lang="en-US" sz="3999" dirty="0">
                <a:solidFill>
                  <a:srgbClr val="50745F"/>
                </a:solidFill>
                <a:latin typeface="Calibri" panose="020F0502020204030204" pitchFamily="34" charset="0"/>
              </a:rPr>
              <a:t> </a:t>
            </a:r>
            <a:r>
              <a:rPr lang="en-US" sz="3999" dirty="0" err="1">
                <a:solidFill>
                  <a:srgbClr val="50745F"/>
                </a:solidFill>
                <a:latin typeface="Calibri" panose="020F0502020204030204" pitchFamily="34" charset="0"/>
              </a:rPr>
              <a:t>oflfine</a:t>
            </a:r>
            <a:endParaRPr lang="en-US" sz="3999" dirty="0">
              <a:solidFill>
                <a:srgbClr val="50745F"/>
              </a:solidFill>
              <a:latin typeface="Calibri" panose="020F0502020204030204" pitchFamily="34" charset="0"/>
            </a:endParaRPr>
          </a:p>
        </p:txBody>
      </p:sp>
      <p:sp>
        <p:nvSpPr>
          <p:cNvPr id="17" name="TextBox 12">
            <a:extLst>
              <a:ext uri="{FF2B5EF4-FFF2-40B4-BE49-F238E27FC236}">
                <a16:creationId xmlns:a16="http://schemas.microsoft.com/office/drawing/2014/main" id="{362EF280-BBF2-21B9-AE24-795B7FEF8982}"/>
              </a:ext>
            </a:extLst>
          </p:cNvPr>
          <p:cNvSpPr txBox="1"/>
          <p:nvPr/>
        </p:nvSpPr>
        <p:spPr>
          <a:xfrm>
            <a:off x="882535" y="571155"/>
            <a:ext cx="10093477" cy="1238250"/>
          </a:xfrm>
          <a:prstGeom prst="rect">
            <a:avLst/>
          </a:prstGeom>
        </p:spPr>
        <p:txBody>
          <a:bodyPr lIns="0" tIns="0" rIns="0" bIns="0" rtlCol="0" anchor="t">
            <a:spAutoFit/>
          </a:bodyPr>
          <a:lstStyle/>
          <a:p>
            <a:pPr algn="ctr">
              <a:lnSpc>
                <a:spcPts val="9600"/>
              </a:lnSpc>
            </a:pPr>
            <a:r>
              <a:rPr lang="en-US" sz="8000" dirty="0" err="1">
                <a:solidFill>
                  <a:srgbClr val="FFFFFF"/>
                </a:solidFill>
                <a:latin typeface="Josefin Sans Bold Bold"/>
              </a:rPr>
              <a:t>Cơ</a:t>
            </a:r>
            <a:r>
              <a:rPr lang="en-US" sz="8000" dirty="0">
                <a:solidFill>
                  <a:srgbClr val="FFFFFF"/>
                </a:solidFill>
                <a:latin typeface="Josefin Sans Bold Bold"/>
              </a:rPr>
              <a:t> </a:t>
            </a:r>
            <a:r>
              <a:rPr lang="en-US" sz="8000" dirty="0" err="1">
                <a:solidFill>
                  <a:srgbClr val="FFFFFF"/>
                </a:solidFill>
                <a:latin typeface="Josefin Sans Bold Bold"/>
              </a:rPr>
              <a:t>sở</a:t>
            </a:r>
            <a:r>
              <a:rPr lang="en-US" sz="8000" dirty="0">
                <a:solidFill>
                  <a:srgbClr val="FFFFFF"/>
                </a:solidFill>
                <a:latin typeface="Josefin Sans Bold Bold"/>
              </a:rPr>
              <a:t> </a:t>
            </a:r>
            <a:r>
              <a:rPr lang="en-US" sz="8000" dirty="0" err="1">
                <a:solidFill>
                  <a:srgbClr val="FFFFFF"/>
                </a:solidFill>
                <a:latin typeface="Josefin Sans Bold Bold"/>
              </a:rPr>
              <a:t>lý</a:t>
            </a:r>
            <a:r>
              <a:rPr lang="en-US" sz="8000" dirty="0">
                <a:solidFill>
                  <a:srgbClr val="FFFFFF"/>
                </a:solidFill>
                <a:latin typeface="Josefin Sans Bold Bold"/>
              </a:rPr>
              <a:t> </a:t>
            </a:r>
            <a:r>
              <a:rPr lang="en-US" sz="8000" dirty="0" err="1">
                <a:solidFill>
                  <a:srgbClr val="FFFFFF"/>
                </a:solidFill>
                <a:latin typeface="Josefin Sans Bold Bold"/>
              </a:rPr>
              <a:t>thuyết</a:t>
            </a:r>
            <a:endParaRPr lang="en-US" sz="8000" dirty="0">
              <a:solidFill>
                <a:srgbClr val="FFFFFF"/>
              </a:solidFill>
              <a:latin typeface="Josefin Sans Bold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4766" y="2578497"/>
            <a:ext cx="9331245" cy="6175588"/>
          </a:xfrm>
          <a:prstGeom prst="rect">
            <a:avLst/>
          </a:prstGeom>
        </p:spPr>
      </p:pic>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5948" r="5948"/>
          <a:stretch>
            <a:fillRect/>
          </a:stretch>
        </p:blipFill>
        <p:spPr>
          <a:xfrm>
            <a:off x="1866056" y="2845604"/>
            <a:ext cx="8860766" cy="5657184"/>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2317" y="4834359"/>
            <a:ext cx="2147478" cy="4525336"/>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634351"/>
            <a:ext cx="11411889" cy="1130908"/>
          </a:xfrm>
          <a:prstGeom prst="rect">
            <a:avLst/>
          </a:prstGeom>
        </p:spPr>
      </p:pic>
      <p:sp>
        <p:nvSpPr>
          <p:cNvPr id="6" name="TextBox 6"/>
          <p:cNvSpPr txBox="1"/>
          <p:nvPr/>
        </p:nvSpPr>
        <p:spPr>
          <a:xfrm>
            <a:off x="882535" y="571155"/>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30965" y="-35864"/>
            <a:ext cx="1598782" cy="2129129"/>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0" y="1619250"/>
            <a:ext cx="10820400"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Tạo</a:t>
            </a:r>
            <a:r>
              <a:rPr lang="en-US" sz="6000" dirty="0">
                <a:solidFill>
                  <a:srgbClr val="000000"/>
                </a:solidFill>
                <a:latin typeface="Josefin Sans Bold"/>
              </a:rPr>
              <a:t> database </a:t>
            </a:r>
            <a:r>
              <a:rPr lang="en-US" sz="6000" dirty="0" err="1">
                <a:solidFill>
                  <a:srgbClr val="000000"/>
                </a:solidFill>
                <a:latin typeface="Josefin Sans Bold"/>
              </a:rPr>
              <a:t>UserTable</a:t>
            </a:r>
            <a:endParaRPr lang="en-US" sz="6000" dirty="0">
              <a:solidFill>
                <a:srgbClr val="000000"/>
              </a:solidFill>
              <a:latin typeface="Josefin Sans Bold"/>
            </a:endParaRPr>
          </a:p>
        </p:txBody>
      </p:sp>
      <p:pic>
        <p:nvPicPr>
          <p:cNvPr id="1026" name="Picture 2">
            <a:extLst>
              <a:ext uri="{FF2B5EF4-FFF2-40B4-BE49-F238E27FC236}">
                <a16:creationId xmlns:a16="http://schemas.microsoft.com/office/drawing/2014/main" id="{B5C71019-36BF-DAA7-1890-23B27E4D56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587" y="3020957"/>
            <a:ext cx="11225213" cy="5362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a:extLst>
              <a:ext uri="{FF2B5EF4-FFF2-40B4-BE49-F238E27FC236}">
                <a16:creationId xmlns:a16="http://schemas.microsoft.com/office/drawing/2014/main" id="{BB8D54E0-D515-1D93-FFBF-1EF79B4216A1}"/>
              </a:ext>
            </a:extLst>
          </p:cNvPr>
          <p:cNvSpPr txBox="1"/>
          <p:nvPr/>
        </p:nvSpPr>
        <p:spPr>
          <a:xfrm>
            <a:off x="2465238" y="8952087"/>
            <a:ext cx="8942419" cy="769441"/>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Bold"/>
              </a:rPr>
              <a:t>Lưu</a:t>
            </a:r>
            <a:r>
              <a:rPr lang="en-US" sz="5000" dirty="0">
                <a:solidFill>
                  <a:srgbClr val="3B4C42"/>
                </a:solidFill>
                <a:latin typeface="Josefin Sans Regular Bold"/>
              </a:rPr>
              <a:t> </a:t>
            </a:r>
            <a:r>
              <a:rPr lang="en-US" sz="5000" dirty="0" err="1">
                <a:solidFill>
                  <a:srgbClr val="3B4C42"/>
                </a:solidFill>
                <a:latin typeface="Josefin Sans Regular Bold"/>
              </a:rPr>
              <a:t>trữ</a:t>
            </a:r>
            <a:r>
              <a:rPr lang="en-US" sz="5000" dirty="0">
                <a:solidFill>
                  <a:srgbClr val="3B4C42"/>
                </a:solidFill>
                <a:latin typeface="Josefin Sans Regular Bold"/>
              </a:rPr>
              <a:t> </a:t>
            </a:r>
            <a:r>
              <a:rPr lang="en-US" sz="5000" dirty="0" err="1">
                <a:solidFill>
                  <a:srgbClr val="3B4C42"/>
                </a:solidFill>
                <a:latin typeface="Josefin Sans Regular Bold"/>
              </a:rPr>
              <a:t>tài</a:t>
            </a:r>
            <a:r>
              <a:rPr lang="en-US" sz="5000" dirty="0">
                <a:solidFill>
                  <a:srgbClr val="3B4C42"/>
                </a:solidFill>
                <a:latin typeface="Josefin Sans Regular Bold"/>
              </a:rPr>
              <a:t> </a:t>
            </a:r>
            <a:r>
              <a:rPr lang="en-US" sz="5000" dirty="0" err="1">
                <a:solidFill>
                  <a:srgbClr val="3B4C42"/>
                </a:solidFill>
                <a:latin typeface="Josefin Sans Regular Bold"/>
              </a:rPr>
              <a:t>khoản</a:t>
            </a:r>
            <a:r>
              <a:rPr lang="en-US" sz="5000" dirty="0">
                <a:solidFill>
                  <a:srgbClr val="3B4C42"/>
                </a:solidFill>
                <a:latin typeface="Josefin Sans Regular Bold"/>
              </a:rPr>
              <a:t> </a:t>
            </a:r>
            <a:r>
              <a:rPr lang="en-US" sz="5000" dirty="0" err="1">
                <a:solidFill>
                  <a:srgbClr val="3B4C42"/>
                </a:solidFill>
                <a:latin typeface="Josefin Sans Regular Bold"/>
              </a:rPr>
              <a:t>đăng</a:t>
            </a:r>
            <a:r>
              <a:rPr lang="en-US" sz="5000" dirty="0">
                <a:solidFill>
                  <a:srgbClr val="3B4C42"/>
                </a:solidFill>
                <a:latin typeface="Josefin Sans Regular Bold"/>
              </a:rPr>
              <a:t> </a:t>
            </a:r>
            <a:r>
              <a:rPr lang="en-US" sz="5000" dirty="0" err="1">
                <a:solidFill>
                  <a:srgbClr val="3B4C42"/>
                </a:solidFill>
                <a:latin typeface="Josefin Sans Regular Bold"/>
              </a:rPr>
              <a:t>nhập</a:t>
            </a:r>
            <a:endParaRPr lang="en-US" sz="5000" dirty="0">
              <a:solidFill>
                <a:srgbClr val="3B4C42"/>
              </a:solidFill>
              <a:latin typeface="Josefin Sans Regular Bold"/>
            </a:endParaRPr>
          </a:p>
        </p:txBody>
      </p:sp>
    </p:spTree>
    <p:extLst>
      <p:ext uri="{BB962C8B-B14F-4D97-AF65-F5344CB8AC3E}">
        <p14:creationId xmlns:p14="http://schemas.microsoft.com/office/powerpoint/2010/main" val="3385616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0" y="1619250"/>
            <a:ext cx="8991600"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Chức</a:t>
            </a:r>
            <a:r>
              <a:rPr lang="en-US" sz="6000" dirty="0">
                <a:solidFill>
                  <a:srgbClr val="000000"/>
                </a:solidFill>
                <a:latin typeface="Josefin Sans Bold"/>
              </a:rPr>
              <a:t> </a:t>
            </a:r>
            <a:r>
              <a:rPr lang="en-US" sz="6000" dirty="0" err="1">
                <a:solidFill>
                  <a:srgbClr val="000000"/>
                </a:solidFill>
                <a:latin typeface="Josefin Sans Bold"/>
              </a:rPr>
              <a:t>năng</a:t>
            </a:r>
            <a:r>
              <a:rPr lang="en-US" sz="6000" dirty="0">
                <a:solidFill>
                  <a:srgbClr val="000000"/>
                </a:solidFill>
                <a:latin typeface="Josefin Sans Bold"/>
              </a:rPr>
              <a:t> Login</a:t>
            </a:r>
          </a:p>
        </p:txBody>
      </p:sp>
      <p:pic>
        <p:nvPicPr>
          <p:cNvPr id="2050" name="Picture 2">
            <a:extLst>
              <a:ext uri="{FF2B5EF4-FFF2-40B4-BE49-F238E27FC236}">
                <a16:creationId xmlns:a16="http://schemas.microsoft.com/office/drawing/2014/main" id="{BB1A364B-B7C0-E9AF-F141-54C1EB3DEE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63" y="2705100"/>
            <a:ext cx="7810895" cy="58884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7FDBC64-0FD0-599A-CEBF-ECB8FA72F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4724" y="2705100"/>
            <a:ext cx="7155276" cy="596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2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80932" y="5681787"/>
            <a:ext cx="1611640" cy="3755942"/>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603" y="5322929"/>
            <a:ext cx="6695680" cy="4114800"/>
          </a:xfrm>
          <a:prstGeom prst="rect">
            <a:avLst/>
          </a:prstGeom>
        </p:spPr>
      </p:pic>
      <p:sp>
        <p:nvSpPr>
          <p:cNvPr id="25" name="TextBox 25"/>
          <p:cNvSpPr txBox="1"/>
          <p:nvPr/>
        </p:nvSpPr>
        <p:spPr>
          <a:xfrm>
            <a:off x="1292603" y="1907934"/>
            <a:ext cx="7622554" cy="2457450"/>
          </a:xfrm>
          <a:prstGeom prst="rect">
            <a:avLst/>
          </a:prstGeom>
        </p:spPr>
        <p:txBody>
          <a:bodyPr lIns="0" tIns="0" rIns="0" bIns="0" rtlCol="0" anchor="t">
            <a:spAutoFit/>
          </a:bodyPr>
          <a:lstStyle/>
          <a:p>
            <a:pPr>
              <a:lnSpc>
                <a:spcPts val="9600"/>
              </a:lnSpc>
            </a:pPr>
            <a:r>
              <a:rPr lang="en-US" sz="8000" dirty="0" err="1">
                <a:solidFill>
                  <a:srgbClr val="3B4C42"/>
                </a:solidFill>
                <a:latin typeface="Josefin Sans Bold Bold"/>
              </a:rPr>
              <a:t>Nội</a:t>
            </a:r>
            <a:r>
              <a:rPr lang="en-US" sz="8000" dirty="0">
                <a:solidFill>
                  <a:srgbClr val="3B4C42"/>
                </a:solidFill>
                <a:latin typeface="Josefin Sans Bold Bold"/>
              </a:rPr>
              <a:t> Dung </a:t>
            </a:r>
            <a:r>
              <a:rPr lang="en-US" sz="8000" dirty="0" err="1">
                <a:solidFill>
                  <a:srgbClr val="3B4C42"/>
                </a:solidFill>
                <a:latin typeface="Josefin Sans Bold Bold"/>
              </a:rPr>
              <a:t>Trình</a:t>
            </a:r>
            <a:r>
              <a:rPr lang="en-US" sz="8000" dirty="0">
                <a:solidFill>
                  <a:srgbClr val="3B4C42"/>
                </a:solidFill>
                <a:latin typeface="Josefin Sans Bold Bold"/>
              </a:rPr>
              <a:t> </a:t>
            </a:r>
            <a:r>
              <a:rPr lang="en-US" sz="8000" dirty="0" err="1">
                <a:solidFill>
                  <a:srgbClr val="3B4C42"/>
                </a:solidFill>
                <a:latin typeface="Josefin Sans Bold Bold"/>
              </a:rPr>
              <a:t>Bày</a:t>
            </a:r>
            <a:endParaRPr lang="en-US" sz="8000" dirty="0">
              <a:solidFill>
                <a:srgbClr val="3B4C42"/>
              </a:solidFill>
              <a:latin typeface="Josefin Sans Bold Bold"/>
            </a:endParaRPr>
          </a:p>
        </p:txBody>
      </p:sp>
      <p:grpSp>
        <p:nvGrpSpPr>
          <p:cNvPr id="42" name="Group 2">
            <a:extLst>
              <a:ext uri="{FF2B5EF4-FFF2-40B4-BE49-F238E27FC236}">
                <a16:creationId xmlns:a16="http://schemas.microsoft.com/office/drawing/2014/main" id="{9B7674F0-8B0A-4027-DD99-785A1C777BBA}"/>
              </a:ext>
            </a:extLst>
          </p:cNvPr>
          <p:cNvGrpSpPr/>
          <p:nvPr/>
        </p:nvGrpSpPr>
        <p:grpSpPr>
          <a:xfrm>
            <a:off x="9144000" y="1028700"/>
            <a:ext cx="6736932" cy="8673207"/>
            <a:chOff x="0" y="0"/>
            <a:chExt cx="7653448" cy="11564276"/>
          </a:xfrm>
        </p:grpSpPr>
        <p:pic>
          <p:nvPicPr>
            <p:cNvPr id="43" name="Picture 3">
              <a:extLst>
                <a:ext uri="{FF2B5EF4-FFF2-40B4-BE49-F238E27FC236}">
                  <a16:creationId xmlns:a16="http://schemas.microsoft.com/office/drawing/2014/main" id="{418C6727-0FF7-0011-2BF9-256049147D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955414" y="1955414"/>
              <a:ext cx="11564276" cy="7653448"/>
            </a:xfrm>
            <a:prstGeom prst="rect">
              <a:avLst/>
            </a:prstGeom>
          </p:spPr>
        </p:pic>
        <p:grpSp>
          <p:nvGrpSpPr>
            <p:cNvPr id="44" name="Group 4">
              <a:extLst>
                <a:ext uri="{FF2B5EF4-FFF2-40B4-BE49-F238E27FC236}">
                  <a16:creationId xmlns:a16="http://schemas.microsoft.com/office/drawing/2014/main" id="{7BBF5F64-6245-9586-45B2-777030405312}"/>
                </a:ext>
              </a:extLst>
            </p:cNvPr>
            <p:cNvGrpSpPr/>
            <p:nvPr/>
          </p:nvGrpSpPr>
          <p:grpSpPr>
            <a:xfrm>
              <a:off x="392140" y="352724"/>
              <a:ext cx="6875380" cy="10852289"/>
              <a:chOff x="0" y="0"/>
              <a:chExt cx="22417337" cy="35384143"/>
            </a:xfrm>
          </p:grpSpPr>
          <p:sp>
            <p:nvSpPr>
              <p:cNvPr id="45" name="Freeform 5">
                <a:extLst>
                  <a:ext uri="{FF2B5EF4-FFF2-40B4-BE49-F238E27FC236}">
                    <a16:creationId xmlns:a16="http://schemas.microsoft.com/office/drawing/2014/main" id="{D4635CCE-E479-4BA3-0E06-DAA352DB8C21}"/>
                  </a:ext>
                </a:extLst>
              </p:cNvPr>
              <p:cNvSpPr/>
              <p:nvPr/>
            </p:nvSpPr>
            <p:spPr>
              <a:xfrm>
                <a:off x="72390" y="72390"/>
                <a:ext cx="22272556" cy="35239362"/>
              </a:xfrm>
              <a:custGeom>
                <a:avLst/>
                <a:gdLst/>
                <a:ahLst/>
                <a:cxnLst/>
                <a:rect l="l" t="t" r="r" b="b"/>
                <a:pathLst>
                  <a:path w="22272556" h="35239362">
                    <a:moveTo>
                      <a:pt x="0" y="0"/>
                    </a:moveTo>
                    <a:lnTo>
                      <a:pt x="22272556" y="0"/>
                    </a:lnTo>
                    <a:lnTo>
                      <a:pt x="22272556" y="35239362"/>
                    </a:lnTo>
                    <a:lnTo>
                      <a:pt x="0" y="35239362"/>
                    </a:lnTo>
                    <a:lnTo>
                      <a:pt x="0" y="0"/>
                    </a:lnTo>
                    <a:close/>
                  </a:path>
                </a:pathLst>
              </a:custGeom>
              <a:solidFill>
                <a:srgbClr val="F7F4E6"/>
              </a:solidFill>
            </p:spPr>
          </p:sp>
          <p:sp>
            <p:nvSpPr>
              <p:cNvPr id="46" name="Freeform 6">
                <a:extLst>
                  <a:ext uri="{FF2B5EF4-FFF2-40B4-BE49-F238E27FC236}">
                    <a16:creationId xmlns:a16="http://schemas.microsoft.com/office/drawing/2014/main" id="{129BA9FE-B1E8-5DF4-FB4B-4C8D5EF44BF8}"/>
                  </a:ext>
                </a:extLst>
              </p:cNvPr>
              <p:cNvSpPr/>
              <p:nvPr/>
            </p:nvSpPr>
            <p:spPr>
              <a:xfrm>
                <a:off x="0" y="0"/>
                <a:ext cx="22417337" cy="35384144"/>
              </a:xfrm>
              <a:custGeom>
                <a:avLst/>
                <a:gdLst/>
                <a:ahLst/>
                <a:cxnLst/>
                <a:rect l="l" t="t" r="r" b="b"/>
                <a:pathLst>
                  <a:path w="22417337" h="35384144">
                    <a:moveTo>
                      <a:pt x="22272557" y="35239362"/>
                    </a:moveTo>
                    <a:lnTo>
                      <a:pt x="22417337" y="35239362"/>
                    </a:lnTo>
                    <a:lnTo>
                      <a:pt x="22417337" y="35384144"/>
                    </a:lnTo>
                    <a:lnTo>
                      <a:pt x="22272557" y="35384144"/>
                    </a:lnTo>
                    <a:lnTo>
                      <a:pt x="22272557" y="35239362"/>
                    </a:lnTo>
                    <a:close/>
                    <a:moveTo>
                      <a:pt x="0" y="144780"/>
                    </a:moveTo>
                    <a:lnTo>
                      <a:pt x="144780" y="144780"/>
                    </a:lnTo>
                    <a:lnTo>
                      <a:pt x="144780" y="35239362"/>
                    </a:lnTo>
                    <a:lnTo>
                      <a:pt x="0" y="35239362"/>
                    </a:lnTo>
                    <a:lnTo>
                      <a:pt x="0" y="144780"/>
                    </a:lnTo>
                    <a:close/>
                    <a:moveTo>
                      <a:pt x="0" y="35239362"/>
                    </a:moveTo>
                    <a:lnTo>
                      <a:pt x="144780" y="35239362"/>
                    </a:lnTo>
                    <a:lnTo>
                      <a:pt x="144780" y="35384144"/>
                    </a:lnTo>
                    <a:lnTo>
                      <a:pt x="0" y="35384144"/>
                    </a:lnTo>
                    <a:lnTo>
                      <a:pt x="0" y="35239362"/>
                    </a:lnTo>
                    <a:close/>
                    <a:moveTo>
                      <a:pt x="22272557" y="144780"/>
                    </a:moveTo>
                    <a:lnTo>
                      <a:pt x="22417337" y="144780"/>
                    </a:lnTo>
                    <a:lnTo>
                      <a:pt x="22417337" y="35239362"/>
                    </a:lnTo>
                    <a:lnTo>
                      <a:pt x="22272557" y="35239362"/>
                    </a:lnTo>
                    <a:lnTo>
                      <a:pt x="22272557" y="144780"/>
                    </a:lnTo>
                    <a:close/>
                    <a:moveTo>
                      <a:pt x="144780" y="35239362"/>
                    </a:moveTo>
                    <a:lnTo>
                      <a:pt x="22272557" y="35239362"/>
                    </a:lnTo>
                    <a:lnTo>
                      <a:pt x="22272557" y="35384144"/>
                    </a:lnTo>
                    <a:lnTo>
                      <a:pt x="144780" y="35384144"/>
                    </a:lnTo>
                    <a:lnTo>
                      <a:pt x="144780" y="35239362"/>
                    </a:lnTo>
                    <a:close/>
                    <a:moveTo>
                      <a:pt x="22272557" y="0"/>
                    </a:moveTo>
                    <a:lnTo>
                      <a:pt x="22417337" y="0"/>
                    </a:lnTo>
                    <a:lnTo>
                      <a:pt x="22417337" y="144780"/>
                    </a:lnTo>
                    <a:lnTo>
                      <a:pt x="22272557" y="144780"/>
                    </a:lnTo>
                    <a:lnTo>
                      <a:pt x="22272557" y="0"/>
                    </a:lnTo>
                    <a:close/>
                    <a:moveTo>
                      <a:pt x="0" y="0"/>
                    </a:moveTo>
                    <a:lnTo>
                      <a:pt x="144780" y="0"/>
                    </a:lnTo>
                    <a:lnTo>
                      <a:pt x="144780" y="144780"/>
                    </a:lnTo>
                    <a:lnTo>
                      <a:pt x="0" y="144780"/>
                    </a:lnTo>
                    <a:lnTo>
                      <a:pt x="0" y="0"/>
                    </a:lnTo>
                    <a:close/>
                    <a:moveTo>
                      <a:pt x="144780" y="0"/>
                    </a:moveTo>
                    <a:lnTo>
                      <a:pt x="22272557" y="0"/>
                    </a:lnTo>
                    <a:lnTo>
                      <a:pt x="22272557" y="144780"/>
                    </a:lnTo>
                    <a:lnTo>
                      <a:pt x="144780" y="144780"/>
                    </a:lnTo>
                    <a:lnTo>
                      <a:pt x="144780" y="0"/>
                    </a:lnTo>
                    <a:close/>
                  </a:path>
                </a:pathLst>
              </a:custGeom>
              <a:solidFill>
                <a:srgbClr val="3B4C42"/>
              </a:solidFill>
            </p:spPr>
          </p:sp>
        </p:grpSp>
      </p:grpSp>
      <p:grpSp>
        <p:nvGrpSpPr>
          <p:cNvPr id="47" name="Group 8">
            <a:extLst>
              <a:ext uri="{FF2B5EF4-FFF2-40B4-BE49-F238E27FC236}">
                <a16:creationId xmlns:a16="http://schemas.microsoft.com/office/drawing/2014/main" id="{3F77E604-DCFF-BC27-6B36-247711E91B91}"/>
              </a:ext>
            </a:extLst>
          </p:cNvPr>
          <p:cNvGrpSpPr/>
          <p:nvPr/>
        </p:nvGrpSpPr>
        <p:grpSpPr>
          <a:xfrm>
            <a:off x="10382966" y="1665330"/>
            <a:ext cx="4192690" cy="1192314"/>
            <a:chOff x="0" y="-531419"/>
            <a:chExt cx="5590254" cy="1589752"/>
          </a:xfrm>
        </p:grpSpPr>
        <p:sp>
          <p:nvSpPr>
            <p:cNvPr id="48" name="AutoShape 9">
              <a:extLst>
                <a:ext uri="{FF2B5EF4-FFF2-40B4-BE49-F238E27FC236}">
                  <a16:creationId xmlns:a16="http://schemas.microsoft.com/office/drawing/2014/main" id="{24AC8159-44B0-DA94-8174-0C336CBE523E}"/>
                </a:ext>
              </a:extLst>
            </p:cNvPr>
            <p:cNvSpPr/>
            <p:nvPr/>
          </p:nvSpPr>
          <p:spPr>
            <a:xfrm>
              <a:off x="0" y="961305"/>
              <a:ext cx="5590254" cy="70100"/>
            </a:xfrm>
            <a:prstGeom prst="rect">
              <a:avLst/>
            </a:prstGeom>
            <a:solidFill>
              <a:srgbClr val="3B4C42"/>
            </a:solidFill>
          </p:spPr>
        </p:sp>
        <p:pic>
          <p:nvPicPr>
            <p:cNvPr id="49" name="Picture 10">
              <a:extLst>
                <a:ext uri="{FF2B5EF4-FFF2-40B4-BE49-F238E27FC236}">
                  <a16:creationId xmlns:a16="http://schemas.microsoft.com/office/drawing/2014/main" id="{A3FC6AED-25C4-53AD-CA5C-954922BB19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84476"/>
              <a:ext cx="542925" cy="500478"/>
            </a:xfrm>
            <a:prstGeom prst="rect">
              <a:avLst/>
            </a:prstGeom>
          </p:spPr>
        </p:pic>
        <p:sp>
          <p:nvSpPr>
            <p:cNvPr id="50" name="TextBox 11">
              <a:extLst>
                <a:ext uri="{FF2B5EF4-FFF2-40B4-BE49-F238E27FC236}">
                  <a16:creationId xmlns:a16="http://schemas.microsoft.com/office/drawing/2014/main" id="{25974592-9B31-AB30-2BBD-57A35B3509D9}"/>
                </a:ext>
              </a:extLst>
            </p:cNvPr>
            <p:cNvSpPr txBox="1"/>
            <p:nvPr/>
          </p:nvSpPr>
          <p:spPr>
            <a:xfrm>
              <a:off x="605992" y="-531419"/>
              <a:ext cx="4885583" cy="1589752"/>
            </a:xfrm>
            <a:prstGeom prst="rect">
              <a:avLst/>
            </a:prstGeom>
          </p:spPr>
          <p:txBody>
            <a:bodyPr lIns="0" tIns="0" rIns="0" bIns="0" rtlCol="0" anchor="t">
              <a:spAutoFit/>
            </a:bodyPr>
            <a:lstStyle/>
            <a:p>
              <a:pPr algn="ctr">
                <a:lnSpc>
                  <a:spcPts val="4759"/>
                </a:lnSpc>
              </a:pPr>
              <a:r>
                <a:rPr lang="en-US" sz="3399" dirty="0" err="1">
                  <a:solidFill>
                    <a:srgbClr val="3B4C42"/>
                  </a:solidFill>
                  <a:latin typeface="Calibri" panose="020F0502020204030204" pitchFamily="34" charset="0"/>
                </a:rPr>
                <a:t>Giới</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thiệu</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chung</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và</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cơ</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sở</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lý</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thuyết</a:t>
              </a:r>
              <a:endParaRPr lang="en-US" sz="3399" dirty="0">
                <a:solidFill>
                  <a:srgbClr val="3B4C42"/>
                </a:solidFill>
                <a:latin typeface="Calibri" panose="020F0502020204030204" pitchFamily="34" charset="0"/>
              </a:endParaRPr>
            </a:p>
          </p:txBody>
        </p:sp>
      </p:grpSp>
      <p:grpSp>
        <p:nvGrpSpPr>
          <p:cNvPr id="51" name="Group 12">
            <a:extLst>
              <a:ext uri="{FF2B5EF4-FFF2-40B4-BE49-F238E27FC236}">
                <a16:creationId xmlns:a16="http://schemas.microsoft.com/office/drawing/2014/main" id="{2C5B1643-D9C0-4D44-11AE-D09C701C7E32}"/>
              </a:ext>
            </a:extLst>
          </p:cNvPr>
          <p:cNvGrpSpPr/>
          <p:nvPr/>
        </p:nvGrpSpPr>
        <p:grpSpPr>
          <a:xfrm>
            <a:off x="10382966" y="3461482"/>
            <a:ext cx="4192690" cy="823560"/>
            <a:chOff x="0" y="-66675"/>
            <a:chExt cx="5590254" cy="1098080"/>
          </a:xfrm>
        </p:grpSpPr>
        <p:sp>
          <p:nvSpPr>
            <p:cNvPr id="52" name="AutoShape 13">
              <a:extLst>
                <a:ext uri="{FF2B5EF4-FFF2-40B4-BE49-F238E27FC236}">
                  <a16:creationId xmlns:a16="http://schemas.microsoft.com/office/drawing/2014/main" id="{2A53B52E-BEBA-CF2A-6A12-D5F644B98111}"/>
                </a:ext>
              </a:extLst>
            </p:cNvPr>
            <p:cNvSpPr/>
            <p:nvPr/>
          </p:nvSpPr>
          <p:spPr>
            <a:xfrm>
              <a:off x="0" y="961305"/>
              <a:ext cx="5590254" cy="70100"/>
            </a:xfrm>
            <a:prstGeom prst="rect">
              <a:avLst/>
            </a:prstGeom>
            <a:solidFill>
              <a:srgbClr val="3B4C42"/>
            </a:solidFill>
          </p:spPr>
        </p:sp>
        <p:pic>
          <p:nvPicPr>
            <p:cNvPr id="53" name="Picture 14">
              <a:extLst>
                <a:ext uri="{FF2B5EF4-FFF2-40B4-BE49-F238E27FC236}">
                  <a16:creationId xmlns:a16="http://schemas.microsoft.com/office/drawing/2014/main" id="{0E4C51CE-7291-DC09-C98E-0C2F841327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84476"/>
              <a:ext cx="542925" cy="500478"/>
            </a:xfrm>
            <a:prstGeom prst="rect">
              <a:avLst/>
            </a:prstGeom>
          </p:spPr>
        </p:pic>
        <p:sp>
          <p:nvSpPr>
            <p:cNvPr id="54" name="TextBox 15">
              <a:extLst>
                <a:ext uri="{FF2B5EF4-FFF2-40B4-BE49-F238E27FC236}">
                  <a16:creationId xmlns:a16="http://schemas.microsoft.com/office/drawing/2014/main" id="{33601066-5D6B-6E74-D7B1-671ABFCC6FBF}"/>
                </a:ext>
              </a:extLst>
            </p:cNvPr>
            <p:cNvSpPr txBox="1"/>
            <p:nvPr/>
          </p:nvSpPr>
          <p:spPr>
            <a:xfrm>
              <a:off x="704671" y="-66675"/>
              <a:ext cx="4885583" cy="769014"/>
            </a:xfrm>
            <a:prstGeom prst="rect">
              <a:avLst/>
            </a:prstGeom>
          </p:spPr>
          <p:txBody>
            <a:bodyPr lIns="0" tIns="0" rIns="0" bIns="0" rtlCol="0" anchor="t">
              <a:spAutoFit/>
            </a:bodyPr>
            <a:lstStyle/>
            <a:p>
              <a:pPr algn="ctr">
                <a:lnSpc>
                  <a:spcPts val="4759"/>
                </a:lnSpc>
              </a:pPr>
              <a:r>
                <a:rPr lang="en-US" sz="3399" dirty="0" err="1">
                  <a:solidFill>
                    <a:srgbClr val="3B4C42"/>
                  </a:solidFill>
                  <a:latin typeface="Calibri" panose="020F0502020204030204" pitchFamily="34" charset="0"/>
                </a:rPr>
                <a:t>Cài</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đặt</a:t>
              </a:r>
              <a:endParaRPr lang="en-US" sz="3399" dirty="0">
                <a:solidFill>
                  <a:srgbClr val="3B4C42"/>
                </a:solidFill>
                <a:latin typeface="Calibri" panose="020F0502020204030204" pitchFamily="34" charset="0"/>
              </a:endParaRPr>
            </a:p>
          </p:txBody>
        </p:sp>
      </p:grpSp>
      <p:grpSp>
        <p:nvGrpSpPr>
          <p:cNvPr id="55" name="Group 16">
            <a:extLst>
              <a:ext uri="{FF2B5EF4-FFF2-40B4-BE49-F238E27FC236}">
                <a16:creationId xmlns:a16="http://schemas.microsoft.com/office/drawing/2014/main" id="{38C83910-D76B-53B8-1F29-851C67163824}"/>
              </a:ext>
            </a:extLst>
          </p:cNvPr>
          <p:cNvGrpSpPr/>
          <p:nvPr/>
        </p:nvGrpSpPr>
        <p:grpSpPr>
          <a:xfrm>
            <a:off x="10416121" y="4772472"/>
            <a:ext cx="4192690" cy="1192314"/>
            <a:chOff x="0" y="-537674"/>
            <a:chExt cx="5590254" cy="1589752"/>
          </a:xfrm>
        </p:grpSpPr>
        <p:sp>
          <p:nvSpPr>
            <p:cNvPr id="56" name="AutoShape 17">
              <a:extLst>
                <a:ext uri="{FF2B5EF4-FFF2-40B4-BE49-F238E27FC236}">
                  <a16:creationId xmlns:a16="http://schemas.microsoft.com/office/drawing/2014/main" id="{BCC84F7E-F391-08CC-C987-60FE0A6D0312}"/>
                </a:ext>
              </a:extLst>
            </p:cNvPr>
            <p:cNvSpPr/>
            <p:nvPr/>
          </p:nvSpPr>
          <p:spPr>
            <a:xfrm>
              <a:off x="0" y="961305"/>
              <a:ext cx="5590254" cy="70100"/>
            </a:xfrm>
            <a:prstGeom prst="rect">
              <a:avLst/>
            </a:prstGeom>
            <a:solidFill>
              <a:srgbClr val="3B4C42"/>
            </a:solidFill>
          </p:spPr>
        </p:sp>
        <p:pic>
          <p:nvPicPr>
            <p:cNvPr id="57" name="Picture 18">
              <a:extLst>
                <a:ext uri="{FF2B5EF4-FFF2-40B4-BE49-F238E27FC236}">
                  <a16:creationId xmlns:a16="http://schemas.microsoft.com/office/drawing/2014/main" id="{2D96CE4D-C25C-8201-B13A-BD08856FBF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84476"/>
              <a:ext cx="542925" cy="500478"/>
            </a:xfrm>
            <a:prstGeom prst="rect">
              <a:avLst/>
            </a:prstGeom>
          </p:spPr>
        </p:pic>
        <p:sp>
          <p:nvSpPr>
            <p:cNvPr id="58" name="TextBox 19">
              <a:extLst>
                <a:ext uri="{FF2B5EF4-FFF2-40B4-BE49-F238E27FC236}">
                  <a16:creationId xmlns:a16="http://schemas.microsoft.com/office/drawing/2014/main" id="{6EC90D4F-C405-59A5-5604-813714D5A89D}"/>
                </a:ext>
              </a:extLst>
            </p:cNvPr>
            <p:cNvSpPr txBox="1"/>
            <p:nvPr/>
          </p:nvSpPr>
          <p:spPr>
            <a:xfrm>
              <a:off x="704671" y="-537674"/>
              <a:ext cx="4885583" cy="1589752"/>
            </a:xfrm>
            <a:prstGeom prst="rect">
              <a:avLst/>
            </a:prstGeom>
          </p:spPr>
          <p:txBody>
            <a:bodyPr lIns="0" tIns="0" rIns="0" bIns="0" rtlCol="0" anchor="t">
              <a:spAutoFit/>
            </a:bodyPr>
            <a:lstStyle/>
            <a:p>
              <a:pPr algn="ctr">
                <a:lnSpc>
                  <a:spcPts val="4759"/>
                </a:lnSpc>
              </a:pPr>
              <a:r>
                <a:rPr lang="en-US" sz="3399" dirty="0">
                  <a:solidFill>
                    <a:srgbClr val="3B4C42"/>
                  </a:solidFill>
                  <a:latin typeface="Calibri" panose="020F0502020204030204" pitchFamily="34" charset="0"/>
                </a:rPr>
                <a:t>Demo </a:t>
              </a:r>
              <a:r>
                <a:rPr lang="en-US" sz="3399" dirty="0" err="1">
                  <a:solidFill>
                    <a:srgbClr val="3B4C42"/>
                  </a:solidFill>
                  <a:latin typeface="Calibri" panose="020F0502020204030204" pitchFamily="34" charset="0"/>
                </a:rPr>
                <a:t>cài</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đặt</a:t>
              </a:r>
              <a:r>
                <a:rPr lang="en-US" sz="3399" dirty="0">
                  <a:solidFill>
                    <a:srgbClr val="3B4C42"/>
                  </a:solidFill>
                  <a:latin typeface="Calibri" panose="020F0502020204030204" pitchFamily="34" charset="0"/>
                </a:rPr>
                <a:t> local </a:t>
              </a:r>
              <a:r>
                <a:rPr lang="en-US" sz="3399" dirty="0" err="1">
                  <a:solidFill>
                    <a:srgbClr val="3B4C42"/>
                  </a:solidFill>
                  <a:latin typeface="Calibri" panose="020F0502020204030204" pitchFamily="34" charset="0"/>
                </a:rPr>
                <a:t>và</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aws</a:t>
              </a:r>
              <a:endParaRPr lang="en-US" sz="3399" dirty="0">
                <a:solidFill>
                  <a:srgbClr val="3B4C42"/>
                </a:solidFill>
                <a:latin typeface="Calibri" panose="020F0502020204030204" pitchFamily="34" charset="0"/>
              </a:endParaRPr>
            </a:p>
          </p:txBody>
        </p:sp>
      </p:grpSp>
      <p:grpSp>
        <p:nvGrpSpPr>
          <p:cNvPr id="59" name="Group 20">
            <a:extLst>
              <a:ext uri="{FF2B5EF4-FFF2-40B4-BE49-F238E27FC236}">
                <a16:creationId xmlns:a16="http://schemas.microsoft.com/office/drawing/2014/main" id="{AC4B0DF1-AACB-B262-0C27-66B39B11E0CC}"/>
              </a:ext>
            </a:extLst>
          </p:cNvPr>
          <p:cNvGrpSpPr/>
          <p:nvPr/>
        </p:nvGrpSpPr>
        <p:grpSpPr>
          <a:xfrm>
            <a:off x="10416121" y="6451565"/>
            <a:ext cx="4192690" cy="1192314"/>
            <a:chOff x="0" y="-484700"/>
            <a:chExt cx="5590254" cy="1589752"/>
          </a:xfrm>
        </p:grpSpPr>
        <p:sp>
          <p:nvSpPr>
            <p:cNvPr id="60" name="AutoShape 21">
              <a:extLst>
                <a:ext uri="{FF2B5EF4-FFF2-40B4-BE49-F238E27FC236}">
                  <a16:creationId xmlns:a16="http://schemas.microsoft.com/office/drawing/2014/main" id="{F131716F-5CB0-D1F5-A3FC-C5A6433BA800}"/>
                </a:ext>
              </a:extLst>
            </p:cNvPr>
            <p:cNvSpPr/>
            <p:nvPr/>
          </p:nvSpPr>
          <p:spPr>
            <a:xfrm>
              <a:off x="0" y="961305"/>
              <a:ext cx="5590254" cy="70100"/>
            </a:xfrm>
            <a:prstGeom prst="rect">
              <a:avLst/>
            </a:prstGeom>
            <a:solidFill>
              <a:srgbClr val="3B4C42"/>
            </a:solidFill>
          </p:spPr>
        </p:sp>
        <p:pic>
          <p:nvPicPr>
            <p:cNvPr id="61" name="Picture 22">
              <a:extLst>
                <a:ext uri="{FF2B5EF4-FFF2-40B4-BE49-F238E27FC236}">
                  <a16:creationId xmlns:a16="http://schemas.microsoft.com/office/drawing/2014/main" id="{21D1DF95-092D-D532-286B-20AEDF97B9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84476"/>
              <a:ext cx="542925" cy="500478"/>
            </a:xfrm>
            <a:prstGeom prst="rect">
              <a:avLst/>
            </a:prstGeom>
          </p:spPr>
        </p:pic>
        <p:sp>
          <p:nvSpPr>
            <p:cNvPr id="62" name="TextBox 23">
              <a:extLst>
                <a:ext uri="{FF2B5EF4-FFF2-40B4-BE49-F238E27FC236}">
                  <a16:creationId xmlns:a16="http://schemas.microsoft.com/office/drawing/2014/main" id="{2F0088CD-DA0A-CDC2-2C23-61D9F03DD420}"/>
                </a:ext>
              </a:extLst>
            </p:cNvPr>
            <p:cNvSpPr txBox="1"/>
            <p:nvPr/>
          </p:nvSpPr>
          <p:spPr>
            <a:xfrm>
              <a:off x="604525" y="-484700"/>
              <a:ext cx="4885583" cy="1589752"/>
            </a:xfrm>
            <a:prstGeom prst="rect">
              <a:avLst/>
            </a:prstGeom>
          </p:spPr>
          <p:txBody>
            <a:bodyPr lIns="0" tIns="0" rIns="0" bIns="0" rtlCol="0" anchor="t">
              <a:spAutoFit/>
            </a:bodyPr>
            <a:lstStyle/>
            <a:p>
              <a:pPr algn="ctr">
                <a:lnSpc>
                  <a:spcPts val="4759"/>
                </a:lnSpc>
              </a:pPr>
              <a:r>
                <a:rPr lang="pt-BR" sz="3399" dirty="0">
                  <a:solidFill>
                    <a:srgbClr val="3B4C42"/>
                  </a:solidFill>
                  <a:latin typeface="Calibri" panose="020F0502020204030204" pitchFamily="34" charset="0"/>
                </a:rPr>
                <a:t>Demo project nhóm đã deploy lên s3</a:t>
              </a:r>
              <a:endParaRPr lang="en-US" sz="3399" dirty="0">
                <a:solidFill>
                  <a:srgbClr val="3B4C42"/>
                </a:solidFill>
                <a:latin typeface="Calibri" panose="020F0502020204030204" pitchFamily="34" charset="0"/>
              </a:endParaRPr>
            </a:p>
          </p:txBody>
        </p:sp>
      </p:grpSp>
      <p:grpSp>
        <p:nvGrpSpPr>
          <p:cNvPr id="2" name="Group 12">
            <a:extLst>
              <a:ext uri="{FF2B5EF4-FFF2-40B4-BE49-F238E27FC236}">
                <a16:creationId xmlns:a16="http://schemas.microsoft.com/office/drawing/2014/main" id="{800A534D-97D1-733F-7EF2-0E08FC0DD2CF}"/>
              </a:ext>
            </a:extLst>
          </p:cNvPr>
          <p:cNvGrpSpPr/>
          <p:nvPr/>
        </p:nvGrpSpPr>
        <p:grpSpPr>
          <a:xfrm>
            <a:off x="10416121" y="8106809"/>
            <a:ext cx="4192690" cy="823560"/>
            <a:chOff x="0" y="-66675"/>
            <a:chExt cx="5590254" cy="1098080"/>
          </a:xfrm>
        </p:grpSpPr>
        <p:sp>
          <p:nvSpPr>
            <p:cNvPr id="3" name="AutoShape 13">
              <a:extLst>
                <a:ext uri="{FF2B5EF4-FFF2-40B4-BE49-F238E27FC236}">
                  <a16:creationId xmlns:a16="http://schemas.microsoft.com/office/drawing/2014/main" id="{5F2AEF1F-DAFE-D7E7-CF8A-2032E34AB706}"/>
                </a:ext>
              </a:extLst>
            </p:cNvPr>
            <p:cNvSpPr/>
            <p:nvPr/>
          </p:nvSpPr>
          <p:spPr>
            <a:xfrm>
              <a:off x="0" y="961305"/>
              <a:ext cx="5590254" cy="70100"/>
            </a:xfrm>
            <a:prstGeom prst="rect">
              <a:avLst/>
            </a:prstGeom>
            <a:solidFill>
              <a:srgbClr val="3B4C42"/>
            </a:solidFill>
          </p:spPr>
        </p:sp>
        <p:pic>
          <p:nvPicPr>
            <p:cNvPr id="4" name="Picture 14">
              <a:extLst>
                <a:ext uri="{FF2B5EF4-FFF2-40B4-BE49-F238E27FC236}">
                  <a16:creationId xmlns:a16="http://schemas.microsoft.com/office/drawing/2014/main" id="{8B46917C-AE15-28FC-F1CD-399A402FD6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84476"/>
              <a:ext cx="542925" cy="500478"/>
            </a:xfrm>
            <a:prstGeom prst="rect">
              <a:avLst/>
            </a:prstGeom>
          </p:spPr>
        </p:pic>
        <p:sp>
          <p:nvSpPr>
            <p:cNvPr id="5" name="TextBox 15">
              <a:extLst>
                <a:ext uri="{FF2B5EF4-FFF2-40B4-BE49-F238E27FC236}">
                  <a16:creationId xmlns:a16="http://schemas.microsoft.com/office/drawing/2014/main" id="{748B92BA-232A-5496-AC4A-0A791E26EE43}"/>
                </a:ext>
              </a:extLst>
            </p:cNvPr>
            <p:cNvSpPr txBox="1"/>
            <p:nvPr/>
          </p:nvSpPr>
          <p:spPr>
            <a:xfrm>
              <a:off x="704671" y="-66675"/>
              <a:ext cx="4885583" cy="769014"/>
            </a:xfrm>
            <a:prstGeom prst="rect">
              <a:avLst/>
            </a:prstGeom>
          </p:spPr>
          <p:txBody>
            <a:bodyPr lIns="0" tIns="0" rIns="0" bIns="0" rtlCol="0" anchor="t">
              <a:spAutoFit/>
            </a:bodyPr>
            <a:lstStyle/>
            <a:p>
              <a:pPr algn="ctr">
                <a:lnSpc>
                  <a:spcPts val="4759"/>
                </a:lnSpc>
              </a:pPr>
              <a:r>
                <a:rPr lang="en-US" sz="3399" dirty="0" err="1">
                  <a:solidFill>
                    <a:srgbClr val="3B4C42"/>
                  </a:solidFill>
                  <a:latin typeface="Calibri" panose="020F0502020204030204" pitchFamily="34" charset="0"/>
                </a:rPr>
                <a:t>Kết</a:t>
              </a:r>
              <a:r>
                <a:rPr lang="en-US" sz="3399" dirty="0">
                  <a:solidFill>
                    <a:srgbClr val="3B4C42"/>
                  </a:solidFill>
                  <a:latin typeface="Calibri" panose="020F0502020204030204" pitchFamily="34" charset="0"/>
                </a:rPr>
                <a:t> </a:t>
              </a:r>
              <a:r>
                <a:rPr lang="en-US" sz="3399" dirty="0" err="1">
                  <a:solidFill>
                    <a:srgbClr val="3B4C42"/>
                  </a:solidFill>
                  <a:latin typeface="Calibri" panose="020F0502020204030204" pitchFamily="34" charset="0"/>
                </a:rPr>
                <a:t>luận</a:t>
              </a:r>
              <a:endParaRPr lang="en-US" sz="3399" dirty="0">
                <a:solidFill>
                  <a:srgbClr val="3B4C42"/>
                </a:solidFill>
                <a:latin typeface="Calibri" panose="020F050202020403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0" y="1619250"/>
            <a:ext cx="9906000"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Chức</a:t>
            </a:r>
            <a:r>
              <a:rPr lang="en-US" sz="6000" dirty="0">
                <a:solidFill>
                  <a:srgbClr val="000000"/>
                </a:solidFill>
                <a:latin typeface="Josefin Sans Bold"/>
              </a:rPr>
              <a:t> </a:t>
            </a:r>
            <a:r>
              <a:rPr lang="en-US" sz="6000" dirty="0" err="1">
                <a:solidFill>
                  <a:srgbClr val="000000"/>
                </a:solidFill>
                <a:latin typeface="Josefin Sans Bold"/>
              </a:rPr>
              <a:t>năng</a:t>
            </a:r>
            <a:r>
              <a:rPr lang="en-US" sz="6000" dirty="0">
                <a:solidFill>
                  <a:srgbClr val="000000"/>
                </a:solidFill>
                <a:latin typeface="Josefin Sans Bold"/>
              </a:rPr>
              <a:t> Register</a:t>
            </a:r>
          </a:p>
        </p:txBody>
      </p:sp>
      <p:pic>
        <p:nvPicPr>
          <p:cNvPr id="6" name="Picture 2">
            <a:extLst>
              <a:ext uri="{FF2B5EF4-FFF2-40B4-BE49-F238E27FC236}">
                <a16:creationId xmlns:a16="http://schemas.microsoft.com/office/drawing/2014/main" id="{5C738DB1-1716-44EB-B7D2-B707EF6ED5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94" y="2695731"/>
            <a:ext cx="7614934" cy="5960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A46A040-00F7-367B-4AC6-F70BC6CC92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4692" y="2695731"/>
            <a:ext cx="7483072" cy="596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84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6" name="TextBox 9">
            <a:extLst>
              <a:ext uri="{FF2B5EF4-FFF2-40B4-BE49-F238E27FC236}">
                <a16:creationId xmlns:a16="http://schemas.microsoft.com/office/drawing/2014/main" id="{117EF137-48FE-BD2D-E044-50547F4E7EB4}"/>
              </a:ext>
            </a:extLst>
          </p:cNvPr>
          <p:cNvSpPr txBox="1"/>
          <p:nvPr/>
        </p:nvSpPr>
        <p:spPr>
          <a:xfrm>
            <a:off x="586074" y="1628775"/>
            <a:ext cx="9952725"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Create-Table</a:t>
            </a:r>
          </a:p>
        </p:txBody>
      </p:sp>
      <p:pic>
        <p:nvPicPr>
          <p:cNvPr id="7" name="Picture 2">
            <a:extLst>
              <a:ext uri="{FF2B5EF4-FFF2-40B4-BE49-F238E27FC236}">
                <a16:creationId xmlns:a16="http://schemas.microsoft.com/office/drawing/2014/main" id="{FEB4358F-0D62-4C92-2DDE-047EDBADD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992" y="2664963"/>
            <a:ext cx="6869013" cy="57762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0955B9F-AC1E-FC6B-E7A0-54B9C41833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6501" y="2950219"/>
            <a:ext cx="7333900" cy="549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1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952725"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Delete-Table</a:t>
            </a:r>
          </a:p>
        </p:txBody>
      </p:sp>
      <p:pic>
        <p:nvPicPr>
          <p:cNvPr id="3074" name="Picture 2">
            <a:extLst>
              <a:ext uri="{FF2B5EF4-FFF2-40B4-BE49-F238E27FC236}">
                <a16:creationId xmlns:a16="http://schemas.microsoft.com/office/drawing/2014/main" id="{4276D016-7CBA-E1B6-33AC-399DD44928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464" y="2808775"/>
            <a:ext cx="8474336" cy="712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23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1373952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Get-All-Table-By-Username</a:t>
            </a:r>
          </a:p>
        </p:txBody>
      </p:sp>
      <p:pic>
        <p:nvPicPr>
          <p:cNvPr id="5122" name="Picture 2">
            <a:extLst>
              <a:ext uri="{FF2B5EF4-FFF2-40B4-BE49-F238E27FC236}">
                <a16:creationId xmlns:a16="http://schemas.microsoft.com/office/drawing/2014/main" id="{E1D8FCA5-4E89-F627-EE2C-249CE1E861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39" y="2844377"/>
            <a:ext cx="7536511" cy="54869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3A3ED2F-489D-340D-B07A-13BB71ECE7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2184" y="4096951"/>
            <a:ext cx="7646778" cy="298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14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1373952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Add-Or-Update-Item</a:t>
            </a:r>
          </a:p>
        </p:txBody>
      </p:sp>
      <p:pic>
        <p:nvPicPr>
          <p:cNvPr id="2050" name="Picture 2">
            <a:extLst>
              <a:ext uri="{FF2B5EF4-FFF2-40B4-BE49-F238E27FC236}">
                <a16:creationId xmlns:a16="http://schemas.microsoft.com/office/drawing/2014/main" id="{9A4C66BA-6A5D-D556-A41E-1504855042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2629" y="3315413"/>
            <a:ext cx="8015287" cy="49559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508BC86-03C5-2C76-1EF8-C1EB4ABD91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76" y="2904155"/>
            <a:ext cx="7192036" cy="577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119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Delete-Item</a:t>
            </a:r>
          </a:p>
        </p:txBody>
      </p:sp>
      <p:pic>
        <p:nvPicPr>
          <p:cNvPr id="3074" name="Picture 2">
            <a:extLst>
              <a:ext uri="{FF2B5EF4-FFF2-40B4-BE49-F238E27FC236}">
                <a16:creationId xmlns:a16="http://schemas.microsoft.com/office/drawing/2014/main" id="{4AC8F8DA-A91E-482A-A0BB-7431D4F319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21" y="2844377"/>
            <a:ext cx="7233074" cy="58138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1325440-A673-346D-8E8B-AD789B26EF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139" y="2844377"/>
            <a:ext cx="7661979" cy="468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61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3" y="1628775"/>
            <a:ext cx="13147083"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Alegreya Bold"/>
              </a:rPr>
              <a:t>Chức</a:t>
            </a:r>
            <a:r>
              <a:rPr lang="en-US" sz="6000" dirty="0">
                <a:solidFill>
                  <a:srgbClr val="000000"/>
                </a:solidFill>
                <a:latin typeface="Alegreya Bold"/>
              </a:rPr>
              <a:t> </a:t>
            </a:r>
            <a:r>
              <a:rPr lang="en-US" sz="6000" dirty="0" err="1">
                <a:solidFill>
                  <a:srgbClr val="000000"/>
                </a:solidFill>
                <a:latin typeface="Alegreya Bold"/>
              </a:rPr>
              <a:t>năng</a:t>
            </a:r>
            <a:r>
              <a:rPr lang="en-US" sz="6000" dirty="0">
                <a:solidFill>
                  <a:srgbClr val="000000"/>
                </a:solidFill>
                <a:latin typeface="Alegreya Bold"/>
              </a:rPr>
              <a:t> Get-All-Item-By-Table-Name</a:t>
            </a:r>
          </a:p>
        </p:txBody>
      </p:sp>
      <p:pic>
        <p:nvPicPr>
          <p:cNvPr id="3074" name="Picture 2">
            <a:extLst>
              <a:ext uri="{FF2B5EF4-FFF2-40B4-BE49-F238E27FC236}">
                <a16:creationId xmlns:a16="http://schemas.microsoft.com/office/drawing/2014/main" id="{58B8E73B-8A8C-04D9-57E0-D341976E59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983" y="2844376"/>
            <a:ext cx="10184170" cy="671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306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2465238" y="8952087"/>
            <a:ext cx="8942419" cy="771525"/>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Bold"/>
              </a:rPr>
              <a:t>Chọn</a:t>
            </a:r>
            <a:r>
              <a:rPr lang="en-US" sz="5000" dirty="0">
                <a:solidFill>
                  <a:srgbClr val="3B4C42"/>
                </a:solidFill>
                <a:latin typeface="Josefin Sans Regular Bold"/>
              </a:rPr>
              <a:t> Create function</a:t>
            </a:r>
          </a:p>
        </p:txBody>
      </p:sp>
      <p:pic>
        <p:nvPicPr>
          <p:cNvPr id="6146" name="Picture 2">
            <a:extLst>
              <a:ext uri="{FF2B5EF4-FFF2-40B4-BE49-F238E27FC236}">
                <a16:creationId xmlns:a16="http://schemas.microsoft.com/office/drawing/2014/main" id="{6737EDF6-A14C-1E3F-7815-CF9E618B2D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3014086"/>
            <a:ext cx="11353800" cy="5254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2465238" y="8952087"/>
            <a:ext cx="8942419" cy="771525"/>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Bold"/>
              </a:rPr>
              <a:t>Chọn</a:t>
            </a:r>
            <a:r>
              <a:rPr lang="en-US" sz="5000" dirty="0">
                <a:solidFill>
                  <a:srgbClr val="3B4C42"/>
                </a:solidFill>
                <a:latin typeface="Josefin Sans Regular Bold"/>
              </a:rPr>
              <a:t> Author form </a:t>
            </a:r>
            <a:r>
              <a:rPr lang="en-US" sz="5000" dirty="0" err="1">
                <a:solidFill>
                  <a:srgbClr val="3B4C42"/>
                </a:solidFill>
                <a:latin typeface="Josefin Sans Regular Bold"/>
              </a:rPr>
              <a:t>scatch</a:t>
            </a:r>
            <a:endParaRPr lang="en-US" sz="5000" dirty="0">
              <a:solidFill>
                <a:srgbClr val="3B4C42"/>
              </a:solidFill>
              <a:latin typeface="Josefin Sans Regular Bold"/>
            </a:endParaRPr>
          </a:p>
        </p:txBody>
      </p:sp>
      <p:pic>
        <p:nvPicPr>
          <p:cNvPr id="9218" name="Picture 2">
            <a:extLst>
              <a:ext uri="{FF2B5EF4-FFF2-40B4-BE49-F238E27FC236}">
                <a16:creationId xmlns:a16="http://schemas.microsoft.com/office/drawing/2014/main" id="{5707A548-DEC4-9A0C-BBC1-8226729571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788" y="4031835"/>
            <a:ext cx="13606339" cy="231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25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2362200" y="7810500"/>
            <a:ext cx="8942419" cy="2308324"/>
          </a:xfrm>
          <a:prstGeom prst="rect">
            <a:avLst/>
          </a:prstGeom>
        </p:spPr>
        <p:txBody>
          <a:bodyPr lIns="0" tIns="0" rIns="0" bIns="0" rtlCol="0" anchor="t">
            <a:spAutoFit/>
          </a:bodyPr>
          <a:lstStyle/>
          <a:p>
            <a:pPr>
              <a:lnSpc>
                <a:spcPts val="6000"/>
              </a:lnSpc>
              <a:spcBef>
                <a:spcPct val="0"/>
              </a:spcBef>
            </a:pPr>
            <a:r>
              <a:rPr lang="en-US" sz="5000" dirty="0" err="1">
                <a:solidFill>
                  <a:srgbClr val="3B4C42"/>
                </a:solidFill>
                <a:latin typeface="Josefin Sans Regular Bold"/>
              </a:rPr>
              <a:t>Nhập</a:t>
            </a:r>
            <a:r>
              <a:rPr lang="en-US" sz="5000" dirty="0">
                <a:solidFill>
                  <a:srgbClr val="3B4C42"/>
                </a:solidFill>
                <a:latin typeface="Josefin Sans Regular Bold"/>
              </a:rPr>
              <a:t> Function name</a:t>
            </a:r>
          </a:p>
          <a:p>
            <a:pPr>
              <a:lnSpc>
                <a:spcPts val="6000"/>
              </a:lnSpc>
              <a:spcBef>
                <a:spcPct val="0"/>
              </a:spcBef>
            </a:pPr>
            <a:r>
              <a:rPr lang="en-US" sz="5000" dirty="0">
                <a:solidFill>
                  <a:srgbClr val="3B4C42"/>
                </a:solidFill>
                <a:latin typeface="Josefin Sans Regular Bold"/>
              </a:rPr>
              <a:t>Runtime </a:t>
            </a:r>
            <a:r>
              <a:rPr lang="en-US" sz="5000" dirty="0" err="1">
                <a:solidFill>
                  <a:srgbClr val="3B4C42"/>
                </a:solidFill>
                <a:latin typeface="Josefin Sans Regular Bold"/>
              </a:rPr>
              <a:t>chọn</a:t>
            </a:r>
            <a:r>
              <a:rPr lang="en-US" sz="5000" dirty="0">
                <a:solidFill>
                  <a:srgbClr val="3B4C42"/>
                </a:solidFill>
                <a:latin typeface="Josefin Sans Regular Bold"/>
              </a:rPr>
              <a:t> node.js 18x</a:t>
            </a:r>
          </a:p>
          <a:p>
            <a:pPr>
              <a:lnSpc>
                <a:spcPts val="6000"/>
              </a:lnSpc>
              <a:spcBef>
                <a:spcPct val="0"/>
              </a:spcBef>
            </a:pPr>
            <a:r>
              <a:rPr lang="en-US" sz="5000" dirty="0">
                <a:solidFill>
                  <a:srgbClr val="3B4C42"/>
                </a:solidFill>
                <a:latin typeface="Josefin Sans Regular Bold"/>
              </a:rPr>
              <a:t>Architecture </a:t>
            </a:r>
            <a:r>
              <a:rPr lang="en-US" sz="5000" dirty="0" err="1">
                <a:solidFill>
                  <a:srgbClr val="3B4C42"/>
                </a:solidFill>
                <a:latin typeface="Josefin Sans Regular Bold"/>
              </a:rPr>
              <a:t>chọn</a:t>
            </a:r>
            <a:r>
              <a:rPr lang="en-US" sz="5000" dirty="0">
                <a:solidFill>
                  <a:srgbClr val="3B4C42"/>
                </a:solidFill>
                <a:latin typeface="Josefin Sans Regular Bold"/>
              </a:rPr>
              <a:t> arm64</a:t>
            </a:r>
          </a:p>
        </p:txBody>
      </p:sp>
      <p:pic>
        <p:nvPicPr>
          <p:cNvPr id="4098" name="Picture 2">
            <a:extLst>
              <a:ext uri="{FF2B5EF4-FFF2-40B4-BE49-F238E27FC236}">
                <a16:creationId xmlns:a16="http://schemas.microsoft.com/office/drawing/2014/main" id="{58318A74-9D26-E0B0-2746-9745B0687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074463"/>
            <a:ext cx="12947684" cy="425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51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085541" flipH="1">
            <a:off x="-1516606" y="-1083454"/>
            <a:ext cx="4722596" cy="2936596"/>
          </a:xfrm>
          <a:prstGeom prst="rect">
            <a:avLst/>
          </a:prstGeom>
        </p:spPr>
      </p:pic>
      <p:sp>
        <p:nvSpPr>
          <p:cNvPr id="3" name="TextBox 3"/>
          <p:cNvSpPr txBox="1"/>
          <p:nvPr/>
        </p:nvSpPr>
        <p:spPr>
          <a:xfrm>
            <a:off x="2185055" y="115440"/>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Giới thiệu chung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1815">
            <a:off x="16599031" y="1962703"/>
            <a:ext cx="3032603" cy="444781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146937">
            <a:off x="-1530556" y="6416307"/>
            <a:ext cx="3061112" cy="44896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0550" flipH="1">
            <a:off x="14185052" y="7798549"/>
            <a:ext cx="5789924" cy="360028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501141">
            <a:off x="9828317" y="-2959569"/>
            <a:ext cx="3061112" cy="448963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36441" y="5143500"/>
            <a:ext cx="2187146" cy="4114800"/>
          </a:xfrm>
          <a:prstGeom prst="rect">
            <a:avLst/>
          </a:prstGeom>
        </p:spPr>
      </p:pic>
      <p:sp>
        <p:nvSpPr>
          <p:cNvPr id="9" name="TextBox 9"/>
          <p:cNvSpPr txBox="1"/>
          <p:nvPr/>
        </p:nvSpPr>
        <p:spPr>
          <a:xfrm>
            <a:off x="2020008" y="4177086"/>
            <a:ext cx="13708159" cy="4810125"/>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Bold"/>
              </a:rPr>
              <a:t>Cơ sở dữ liệu (database) nói chung và cơ sở dữ liệu không quan hệ (noSQL database) nói riêng là một thành phần không thể thiếu trong các phần mềm ứng dụng hoặc website có như cầu lưu trữ thông tin có thể hoặc không do người dùng nhập vào. Vì vậy mà việc tạo nên một hệ thống có khả năng làm cho việc tương tác đến cơ sở dữ liệu của các lập trình viên trở nên dễ dàng hơn là một việc cấp thiết cần phải được thực hiện.</a:t>
            </a:r>
          </a:p>
        </p:txBody>
      </p:sp>
      <p:sp>
        <p:nvSpPr>
          <p:cNvPr id="10" name="TextBox 10"/>
          <p:cNvSpPr txBox="1"/>
          <p:nvPr/>
        </p:nvSpPr>
        <p:spPr>
          <a:xfrm>
            <a:off x="2020008" y="2616229"/>
            <a:ext cx="8464272"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Josefin Sans Bold Bold"/>
              </a:rPr>
              <a:t>1. Tính cấp thiết của đề tài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2362199" y="7810500"/>
            <a:ext cx="10312283" cy="2308324"/>
          </a:xfrm>
          <a:prstGeom prst="rect">
            <a:avLst/>
          </a:prstGeom>
        </p:spPr>
        <p:txBody>
          <a:bodyPr wrap="square" lIns="0" tIns="0" rIns="0" bIns="0" rtlCol="0" anchor="t">
            <a:spAutoFit/>
          </a:bodyPr>
          <a:lstStyle/>
          <a:p>
            <a:pPr>
              <a:lnSpc>
                <a:spcPts val="6000"/>
              </a:lnSpc>
              <a:spcBef>
                <a:spcPct val="0"/>
              </a:spcBef>
            </a:pPr>
            <a:r>
              <a:rPr lang="en-US" sz="5000" dirty="0" err="1">
                <a:solidFill>
                  <a:srgbClr val="3B4C42"/>
                </a:solidFill>
                <a:latin typeface="Josefin Sans Regular Bold"/>
              </a:rPr>
              <a:t>Mở</a:t>
            </a:r>
            <a:r>
              <a:rPr lang="en-US" sz="5000" dirty="0">
                <a:solidFill>
                  <a:srgbClr val="3B4C42"/>
                </a:solidFill>
                <a:latin typeface="Josefin Sans Regular Bold"/>
              </a:rPr>
              <a:t> Change default execution role</a:t>
            </a:r>
          </a:p>
          <a:p>
            <a:pPr>
              <a:lnSpc>
                <a:spcPts val="6000"/>
              </a:lnSpc>
              <a:spcBef>
                <a:spcPct val="0"/>
              </a:spcBef>
            </a:pPr>
            <a:r>
              <a:rPr lang="en-US" sz="5000" dirty="0" err="1">
                <a:solidFill>
                  <a:srgbClr val="3B4C42"/>
                </a:solidFill>
                <a:latin typeface="Josefin Sans Regular Bold"/>
              </a:rPr>
              <a:t>Chọn</a:t>
            </a:r>
            <a:r>
              <a:rPr lang="en-US" sz="5000" dirty="0">
                <a:solidFill>
                  <a:srgbClr val="3B4C42"/>
                </a:solidFill>
                <a:latin typeface="Josefin Sans Regular Bold"/>
              </a:rPr>
              <a:t> Use an existing role</a:t>
            </a:r>
          </a:p>
          <a:p>
            <a:pPr>
              <a:lnSpc>
                <a:spcPts val="6000"/>
              </a:lnSpc>
              <a:spcBef>
                <a:spcPct val="0"/>
              </a:spcBef>
            </a:pPr>
            <a:r>
              <a:rPr lang="en-US" sz="5000" dirty="0">
                <a:solidFill>
                  <a:srgbClr val="3B4C42"/>
                </a:solidFill>
                <a:latin typeface="Josefin Sans Regular Bold"/>
              </a:rPr>
              <a:t>Existing role </a:t>
            </a:r>
            <a:r>
              <a:rPr lang="en-US" sz="5000" dirty="0" err="1">
                <a:solidFill>
                  <a:srgbClr val="3B4C42"/>
                </a:solidFill>
                <a:latin typeface="Josefin Sans Regular Bold"/>
              </a:rPr>
              <a:t>chọn</a:t>
            </a:r>
            <a:r>
              <a:rPr lang="en-US" sz="5000" dirty="0">
                <a:solidFill>
                  <a:srgbClr val="3B4C42"/>
                </a:solidFill>
                <a:latin typeface="Josefin Sans Regular Bold"/>
              </a:rPr>
              <a:t> </a:t>
            </a:r>
            <a:r>
              <a:rPr lang="en-US" sz="5000" dirty="0" err="1">
                <a:solidFill>
                  <a:srgbClr val="3B4C42"/>
                </a:solidFill>
                <a:latin typeface="Josefin Sans Regular Bold"/>
              </a:rPr>
              <a:t>LabRole</a:t>
            </a:r>
            <a:endParaRPr lang="en-US" sz="5000" dirty="0">
              <a:solidFill>
                <a:srgbClr val="3B4C42"/>
              </a:solidFill>
              <a:latin typeface="Josefin Sans Regular Bold"/>
            </a:endParaRPr>
          </a:p>
        </p:txBody>
      </p:sp>
      <p:pic>
        <p:nvPicPr>
          <p:cNvPr id="12290" name="Picture 2">
            <a:extLst>
              <a:ext uri="{FF2B5EF4-FFF2-40B4-BE49-F238E27FC236}">
                <a16:creationId xmlns:a16="http://schemas.microsoft.com/office/drawing/2014/main" id="{2A880170-FD9A-7C8B-F60B-CD1665BE48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35" y="3469687"/>
            <a:ext cx="11682148" cy="299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65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2362199" y="7810500"/>
            <a:ext cx="10312283" cy="2308324"/>
          </a:xfrm>
          <a:prstGeom prst="rect">
            <a:avLst/>
          </a:prstGeom>
        </p:spPr>
        <p:txBody>
          <a:bodyPr wrap="square" lIns="0" tIns="0" rIns="0" bIns="0" rtlCol="0" anchor="t">
            <a:spAutoFit/>
          </a:bodyPr>
          <a:lstStyle/>
          <a:p>
            <a:pPr>
              <a:lnSpc>
                <a:spcPts val="6000"/>
              </a:lnSpc>
              <a:spcBef>
                <a:spcPct val="0"/>
              </a:spcBef>
            </a:pPr>
            <a:r>
              <a:rPr lang="en-US" sz="5000" dirty="0" err="1">
                <a:solidFill>
                  <a:srgbClr val="3B4C42"/>
                </a:solidFill>
                <a:latin typeface="Josefin Sans Regular Bold"/>
              </a:rPr>
              <a:t>Mở</a:t>
            </a:r>
            <a:r>
              <a:rPr lang="en-US" sz="5000" dirty="0">
                <a:solidFill>
                  <a:srgbClr val="3B4C42"/>
                </a:solidFill>
                <a:latin typeface="Josefin Sans Regular Bold"/>
              </a:rPr>
              <a:t> Advanced Settings</a:t>
            </a:r>
          </a:p>
          <a:p>
            <a:pPr>
              <a:lnSpc>
                <a:spcPts val="6000"/>
              </a:lnSpc>
              <a:spcBef>
                <a:spcPct val="0"/>
              </a:spcBef>
            </a:pPr>
            <a:r>
              <a:rPr lang="en-US" sz="5000" dirty="0" err="1">
                <a:solidFill>
                  <a:srgbClr val="3B4C42"/>
                </a:solidFill>
                <a:latin typeface="Josefin Sans Regular Bold"/>
              </a:rPr>
              <a:t>Chọn</a:t>
            </a:r>
            <a:r>
              <a:rPr lang="en-US" sz="5000" dirty="0">
                <a:solidFill>
                  <a:srgbClr val="3B4C42"/>
                </a:solidFill>
                <a:latin typeface="Josefin Sans Regular Bold"/>
              </a:rPr>
              <a:t> Enable function URL</a:t>
            </a:r>
          </a:p>
          <a:p>
            <a:pPr>
              <a:lnSpc>
                <a:spcPts val="6000"/>
              </a:lnSpc>
              <a:spcBef>
                <a:spcPct val="0"/>
              </a:spcBef>
            </a:pPr>
            <a:r>
              <a:rPr lang="en-US" sz="5000" dirty="0">
                <a:solidFill>
                  <a:srgbClr val="3B4C42"/>
                </a:solidFill>
                <a:latin typeface="Josefin Sans Regular Bold"/>
              </a:rPr>
              <a:t>Auth type chon NONE</a:t>
            </a:r>
          </a:p>
        </p:txBody>
      </p:sp>
      <p:pic>
        <p:nvPicPr>
          <p:cNvPr id="13314" name="Picture 2">
            <a:extLst>
              <a:ext uri="{FF2B5EF4-FFF2-40B4-BE49-F238E27FC236}">
                <a16:creationId xmlns:a16="http://schemas.microsoft.com/office/drawing/2014/main" id="{B7DAAA26-B29B-09F2-3D69-B451701D3A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980" y="3014087"/>
            <a:ext cx="10884958"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69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1981200" y="7810500"/>
            <a:ext cx="11963400" cy="2308324"/>
          </a:xfrm>
          <a:prstGeom prst="rect">
            <a:avLst/>
          </a:prstGeom>
        </p:spPr>
        <p:txBody>
          <a:bodyPr wrap="square" lIns="0" tIns="0" rIns="0" bIns="0" rtlCol="0" anchor="t">
            <a:spAutoFit/>
          </a:bodyPr>
          <a:lstStyle/>
          <a:p>
            <a:pPr>
              <a:lnSpc>
                <a:spcPts val="6000"/>
              </a:lnSpc>
              <a:spcBef>
                <a:spcPct val="0"/>
              </a:spcBef>
            </a:pPr>
            <a:r>
              <a:rPr lang="en-US" sz="5000" dirty="0" err="1">
                <a:solidFill>
                  <a:srgbClr val="3B4C42"/>
                </a:solidFill>
                <a:latin typeface="Josefin Sans Regular Bold"/>
              </a:rPr>
              <a:t>Chọn</a:t>
            </a:r>
            <a:r>
              <a:rPr lang="en-US" sz="5000" dirty="0">
                <a:solidFill>
                  <a:srgbClr val="3B4C42"/>
                </a:solidFill>
                <a:latin typeface="Josefin Sans Regular Bold"/>
              </a:rPr>
              <a:t> </a:t>
            </a:r>
            <a:r>
              <a:rPr lang="en-US" sz="5000" dirty="0" err="1">
                <a:solidFill>
                  <a:srgbClr val="3B4C42"/>
                </a:solidFill>
                <a:latin typeface="Josefin Sans Regular Bold"/>
              </a:rPr>
              <a:t>Configue</a:t>
            </a:r>
            <a:r>
              <a:rPr lang="en-US" sz="5000" dirty="0">
                <a:solidFill>
                  <a:srgbClr val="3B4C42"/>
                </a:solidFill>
                <a:latin typeface="Josefin Sans Regular Bold"/>
              </a:rPr>
              <a:t> cross-origin resource sharing(CORS)</a:t>
            </a:r>
          </a:p>
          <a:p>
            <a:pPr>
              <a:lnSpc>
                <a:spcPts val="6000"/>
              </a:lnSpc>
              <a:spcBef>
                <a:spcPct val="0"/>
              </a:spcBef>
            </a:pPr>
            <a:r>
              <a:rPr lang="en-US" sz="5000" dirty="0" err="1">
                <a:solidFill>
                  <a:srgbClr val="3B4C42"/>
                </a:solidFill>
                <a:latin typeface="Josefin Sans Regular Bold"/>
              </a:rPr>
              <a:t>Cuối</a:t>
            </a:r>
            <a:r>
              <a:rPr lang="en-US" sz="5000" dirty="0">
                <a:solidFill>
                  <a:srgbClr val="3B4C42"/>
                </a:solidFill>
                <a:latin typeface="Josefin Sans Regular Bold"/>
              </a:rPr>
              <a:t> </a:t>
            </a:r>
            <a:r>
              <a:rPr lang="en-US" sz="5000" dirty="0" err="1">
                <a:solidFill>
                  <a:srgbClr val="3B4C42"/>
                </a:solidFill>
                <a:latin typeface="Josefin Sans Regular Bold"/>
              </a:rPr>
              <a:t>cùng</a:t>
            </a:r>
            <a:r>
              <a:rPr lang="en-US" sz="5000" dirty="0">
                <a:solidFill>
                  <a:srgbClr val="3B4C42"/>
                </a:solidFill>
                <a:latin typeface="Josefin Sans Regular Bold"/>
              </a:rPr>
              <a:t> </a:t>
            </a:r>
            <a:r>
              <a:rPr lang="en-US" sz="5000" dirty="0" err="1">
                <a:solidFill>
                  <a:srgbClr val="3B4C42"/>
                </a:solidFill>
                <a:latin typeface="Josefin Sans Regular Bold"/>
              </a:rPr>
              <a:t>chọn</a:t>
            </a:r>
            <a:r>
              <a:rPr lang="en-US" sz="5000" dirty="0">
                <a:solidFill>
                  <a:srgbClr val="3B4C42"/>
                </a:solidFill>
                <a:latin typeface="Josefin Sans Regular Bold"/>
              </a:rPr>
              <a:t> Create function</a:t>
            </a:r>
          </a:p>
        </p:txBody>
      </p:sp>
      <p:pic>
        <p:nvPicPr>
          <p:cNvPr id="14338" name="Picture 2">
            <a:extLst>
              <a:ext uri="{FF2B5EF4-FFF2-40B4-BE49-F238E27FC236}">
                <a16:creationId xmlns:a16="http://schemas.microsoft.com/office/drawing/2014/main" id="{3FD8B5E8-4CCA-9BFC-88C9-BB6BA856F2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551" y="3520608"/>
            <a:ext cx="13715575" cy="328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535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1892258" y="8283029"/>
            <a:ext cx="11963400" cy="769441"/>
          </a:xfrm>
          <a:prstGeom prst="rect">
            <a:avLst/>
          </a:prstGeom>
        </p:spPr>
        <p:txBody>
          <a:bodyPr wrap="square" lIns="0" tIns="0" rIns="0" bIns="0" rtlCol="0" anchor="t">
            <a:spAutoFit/>
          </a:bodyPr>
          <a:lstStyle/>
          <a:p>
            <a:pPr>
              <a:lnSpc>
                <a:spcPts val="6000"/>
              </a:lnSpc>
              <a:spcBef>
                <a:spcPct val="0"/>
              </a:spcBef>
            </a:pPr>
            <a:r>
              <a:rPr lang="en-US" sz="5000" dirty="0" err="1">
                <a:solidFill>
                  <a:srgbClr val="3B4C42"/>
                </a:solidFill>
                <a:latin typeface="Josefin Sans Regular Bold"/>
              </a:rPr>
              <a:t>Kết</a:t>
            </a:r>
            <a:r>
              <a:rPr lang="en-US" sz="5000" dirty="0">
                <a:solidFill>
                  <a:srgbClr val="3B4C42"/>
                </a:solidFill>
                <a:latin typeface="Josefin Sans Regular Bold"/>
              </a:rPr>
              <a:t> </a:t>
            </a:r>
            <a:r>
              <a:rPr lang="en-US" sz="5000" dirty="0" err="1">
                <a:solidFill>
                  <a:srgbClr val="3B4C42"/>
                </a:solidFill>
                <a:latin typeface="Josefin Sans Regular Bold"/>
              </a:rPr>
              <a:t>quả</a:t>
            </a:r>
            <a:r>
              <a:rPr lang="en-US" sz="5000" dirty="0">
                <a:solidFill>
                  <a:srgbClr val="3B4C42"/>
                </a:solidFill>
                <a:latin typeface="Josefin Sans Regular Bold"/>
              </a:rPr>
              <a:t> </a:t>
            </a:r>
            <a:r>
              <a:rPr lang="en-US" sz="5000" dirty="0" err="1">
                <a:solidFill>
                  <a:srgbClr val="3B4C42"/>
                </a:solidFill>
                <a:latin typeface="Josefin Sans Regular Bold"/>
              </a:rPr>
              <a:t>khi</a:t>
            </a:r>
            <a:r>
              <a:rPr lang="en-US" sz="5000" dirty="0">
                <a:solidFill>
                  <a:srgbClr val="3B4C42"/>
                </a:solidFill>
                <a:latin typeface="Josefin Sans Regular Bold"/>
              </a:rPr>
              <a:t> </a:t>
            </a:r>
            <a:r>
              <a:rPr lang="en-US" sz="5000" dirty="0" err="1">
                <a:solidFill>
                  <a:srgbClr val="3B4C42"/>
                </a:solidFill>
                <a:latin typeface="Josefin Sans Regular Bold"/>
              </a:rPr>
              <a:t>tạo</a:t>
            </a:r>
            <a:r>
              <a:rPr lang="en-US" sz="5000" dirty="0">
                <a:solidFill>
                  <a:srgbClr val="3B4C42"/>
                </a:solidFill>
                <a:latin typeface="Josefin Sans Regular Bold"/>
              </a:rPr>
              <a:t> function</a:t>
            </a:r>
          </a:p>
        </p:txBody>
      </p:sp>
      <p:pic>
        <p:nvPicPr>
          <p:cNvPr id="15362" name="Picture 2">
            <a:extLst>
              <a:ext uri="{FF2B5EF4-FFF2-40B4-BE49-F238E27FC236}">
                <a16:creationId xmlns:a16="http://schemas.microsoft.com/office/drawing/2014/main" id="{49CB9740-758B-3F1D-E35B-F4D740038F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359091"/>
            <a:ext cx="11654253" cy="446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47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5" name="Picture 5"/>
          <p:cNvPicPr>
            <a:picLocks noChangeAspect="1"/>
          </p:cNvPicPr>
          <p:nvPr/>
        </p:nvPicPr>
        <p:blipFill>
          <a:blip r:embed="rId6"/>
          <a:srcRect/>
          <a:stretch>
            <a:fillRect/>
          </a:stretch>
        </p:blipFill>
        <p:spPr>
          <a:xfrm>
            <a:off x="13733157" y="6937290"/>
            <a:ext cx="4029521" cy="2981846"/>
          </a:xfrm>
          <a:prstGeom prst="rect">
            <a:avLst/>
          </a:prstGeom>
        </p:spPr>
      </p:pic>
      <p:sp>
        <p:nvSpPr>
          <p:cNvPr id="7" name="TextBox 7"/>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8" name="TextBox 8"/>
          <p:cNvSpPr txBox="1"/>
          <p:nvPr/>
        </p:nvSpPr>
        <p:spPr>
          <a:xfrm>
            <a:off x="0" y="1619250"/>
            <a:ext cx="15747916" cy="923330"/>
          </a:xfrm>
          <a:prstGeom prst="rect">
            <a:avLst/>
          </a:prstGeom>
        </p:spPr>
        <p:txBody>
          <a:bodyPr wrap="square" lIns="0" tIns="0" rIns="0" bIns="0" rtlCol="0" anchor="t">
            <a:spAutoFit/>
          </a:bodyPr>
          <a:lstStyle/>
          <a:p>
            <a:pPr algn="ctr">
              <a:lnSpc>
                <a:spcPts val="7200"/>
              </a:lnSpc>
              <a:spcBef>
                <a:spcPct val="0"/>
              </a:spcBef>
            </a:pPr>
            <a:r>
              <a:rPr lang="en-US" sz="6000" dirty="0" err="1">
                <a:solidFill>
                  <a:srgbClr val="000000"/>
                </a:solidFill>
                <a:latin typeface="Josefin Sans Bold"/>
              </a:rPr>
              <a:t>Hướng</a:t>
            </a:r>
            <a:r>
              <a:rPr lang="en-US" sz="6000" dirty="0">
                <a:solidFill>
                  <a:srgbClr val="000000"/>
                </a:solidFill>
                <a:latin typeface="Josefin Sans Bold"/>
              </a:rPr>
              <a:t> </a:t>
            </a:r>
            <a:r>
              <a:rPr lang="en-US" sz="6000" dirty="0" err="1">
                <a:solidFill>
                  <a:srgbClr val="000000"/>
                </a:solidFill>
                <a:latin typeface="Josefin Sans Bold"/>
              </a:rPr>
              <a:t>dẫn</a:t>
            </a:r>
            <a:r>
              <a:rPr lang="en-US" sz="6000" dirty="0">
                <a:solidFill>
                  <a:srgbClr val="000000"/>
                </a:solidFill>
                <a:latin typeface="Josefin Sans Bold"/>
              </a:rPr>
              <a:t> </a:t>
            </a:r>
            <a:r>
              <a:rPr lang="en-US" sz="6000" dirty="0" err="1">
                <a:solidFill>
                  <a:srgbClr val="000000"/>
                </a:solidFill>
                <a:latin typeface="Josefin Sans Bold"/>
              </a:rPr>
              <a:t>cài</a:t>
            </a:r>
            <a:r>
              <a:rPr lang="en-US" sz="6000" dirty="0">
                <a:solidFill>
                  <a:srgbClr val="000000"/>
                </a:solidFill>
                <a:latin typeface="Josefin Sans Bold"/>
              </a:rPr>
              <a:t> </a:t>
            </a:r>
            <a:r>
              <a:rPr lang="en-US" sz="6000" dirty="0" err="1">
                <a:solidFill>
                  <a:srgbClr val="000000"/>
                </a:solidFill>
                <a:latin typeface="Josefin Sans Bold"/>
              </a:rPr>
              <a:t>đặt</a:t>
            </a:r>
            <a:r>
              <a:rPr lang="en-US" sz="6000" dirty="0">
                <a:solidFill>
                  <a:srgbClr val="000000"/>
                </a:solidFill>
                <a:latin typeface="Josefin Sans Bold"/>
              </a:rPr>
              <a:t> Lambda Function</a:t>
            </a:r>
          </a:p>
        </p:txBody>
      </p:sp>
      <p:sp>
        <p:nvSpPr>
          <p:cNvPr id="9" name="TextBox 9"/>
          <p:cNvSpPr txBox="1"/>
          <p:nvPr/>
        </p:nvSpPr>
        <p:spPr>
          <a:xfrm>
            <a:off x="1892258" y="8283029"/>
            <a:ext cx="12814342" cy="1538883"/>
          </a:xfrm>
          <a:prstGeom prst="rect">
            <a:avLst/>
          </a:prstGeom>
        </p:spPr>
        <p:txBody>
          <a:bodyPr wrap="square" lIns="0" tIns="0" rIns="0" bIns="0" rtlCol="0" anchor="t">
            <a:spAutoFit/>
          </a:bodyPr>
          <a:lstStyle/>
          <a:p>
            <a:pPr>
              <a:lnSpc>
                <a:spcPts val="6000"/>
              </a:lnSpc>
              <a:spcBef>
                <a:spcPct val="0"/>
              </a:spcBef>
            </a:pPr>
            <a:r>
              <a:rPr lang="en-US" sz="5000" dirty="0" err="1">
                <a:solidFill>
                  <a:srgbClr val="3B4C42"/>
                </a:solidFill>
                <a:latin typeface="Josefin Sans Regular Bold"/>
              </a:rPr>
              <a:t>Vào</a:t>
            </a:r>
            <a:r>
              <a:rPr lang="en-US" sz="5000" dirty="0">
                <a:solidFill>
                  <a:srgbClr val="3B4C42"/>
                </a:solidFill>
                <a:latin typeface="Josefin Sans Regular Bold"/>
              </a:rPr>
              <a:t> Configuration-&gt;Edit</a:t>
            </a:r>
          </a:p>
          <a:p>
            <a:pPr>
              <a:lnSpc>
                <a:spcPts val="6000"/>
              </a:lnSpc>
              <a:spcBef>
                <a:spcPct val="0"/>
              </a:spcBef>
            </a:pPr>
            <a:r>
              <a:rPr lang="en-US" sz="5000" dirty="0" err="1">
                <a:solidFill>
                  <a:srgbClr val="3B4C42"/>
                </a:solidFill>
                <a:latin typeface="Josefin Sans Regular Bold"/>
              </a:rPr>
              <a:t>Chỉnh</a:t>
            </a:r>
            <a:r>
              <a:rPr lang="en-US" sz="5000" dirty="0">
                <a:solidFill>
                  <a:srgbClr val="3B4C42"/>
                </a:solidFill>
                <a:latin typeface="Josefin Sans Regular Bold"/>
              </a:rPr>
              <a:t> </a:t>
            </a:r>
            <a:r>
              <a:rPr lang="en-US" sz="5000" dirty="0" err="1">
                <a:solidFill>
                  <a:srgbClr val="3B4C42"/>
                </a:solidFill>
                <a:latin typeface="Josefin Sans Regular Bold"/>
              </a:rPr>
              <a:t>sửa</a:t>
            </a:r>
            <a:r>
              <a:rPr lang="en-US" sz="5000" dirty="0">
                <a:solidFill>
                  <a:srgbClr val="3B4C42"/>
                </a:solidFill>
                <a:latin typeface="Josefin Sans Regular Bold"/>
              </a:rPr>
              <a:t> </a:t>
            </a:r>
            <a:r>
              <a:rPr lang="en-US" sz="5000" dirty="0" err="1">
                <a:solidFill>
                  <a:srgbClr val="3B4C42"/>
                </a:solidFill>
                <a:latin typeface="Josefin Sans Regular Bold"/>
              </a:rPr>
              <a:t>như</a:t>
            </a:r>
            <a:r>
              <a:rPr lang="en-US" sz="5000" dirty="0">
                <a:solidFill>
                  <a:srgbClr val="3B4C42"/>
                </a:solidFill>
                <a:latin typeface="Josefin Sans Regular Bold"/>
              </a:rPr>
              <a:t> </a:t>
            </a:r>
            <a:r>
              <a:rPr lang="en-US" sz="5000" dirty="0" err="1">
                <a:solidFill>
                  <a:srgbClr val="3B4C42"/>
                </a:solidFill>
                <a:latin typeface="Josefin Sans Regular Bold"/>
              </a:rPr>
              <a:t>trên</a:t>
            </a:r>
            <a:r>
              <a:rPr lang="en-US" sz="5000" dirty="0">
                <a:solidFill>
                  <a:srgbClr val="3B4C42"/>
                </a:solidFill>
                <a:latin typeface="Josefin Sans Regular Bold"/>
              </a:rPr>
              <a:t> </a:t>
            </a:r>
            <a:r>
              <a:rPr lang="en-US" sz="5000" dirty="0" err="1">
                <a:solidFill>
                  <a:srgbClr val="3B4C42"/>
                </a:solidFill>
                <a:latin typeface="Josefin Sans Regular Bold"/>
              </a:rPr>
              <a:t>hình</a:t>
            </a:r>
            <a:r>
              <a:rPr lang="en-US" sz="5000" dirty="0">
                <a:solidFill>
                  <a:srgbClr val="3B4C42"/>
                </a:solidFill>
                <a:latin typeface="Josefin Sans Regular Bold"/>
              </a:rPr>
              <a:t>, </a:t>
            </a:r>
            <a:r>
              <a:rPr lang="en-US" sz="5000" dirty="0" err="1">
                <a:solidFill>
                  <a:srgbClr val="3B4C42"/>
                </a:solidFill>
                <a:latin typeface="Josefin Sans Regular Bold"/>
              </a:rPr>
              <a:t>cuối</a:t>
            </a:r>
            <a:r>
              <a:rPr lang="en-US" sz="5000" dirty="0">
                <a:solidFill>
                  <a:srgbClr val="3B4C42"/>
                </a:solidFill>
                <a:latin typeface="Josefin Sans Regular Bold"/>
              </a:rPr>
              <a:t> </a:t>
            </a:r>
            <a:r>
              <a:rPr lang="en-US" sz="5000" dirty="0" err="1">
                <a:solidFill>
                  <a:srgbClr val="3B4C42"/>
                </a:solidFill>
                <a:latin typeface="Josefin Sans Regular Bold"/>
              </a:rPr>
              <a:t>cùng</a:t>
            </a:r>
            <a:r>
              <a:rPr lang="en-US" sz="5000" dirty="0">
                <a:solidFill>
                  <a:srgbClr val="3B4C42"/>
                </a:solidFill>
                <a:latin typeface="Josefin Sans Regular Bold"/>
              </a:rPr>
              <a:t> </a:t>
            </a:r>
            <a:r>
              <a:rPr lang="en-US" sz="5000" dirty="0" err="1">
                <a:solidFill>
                  <a:srgbClr val="3B4C42"/>
                </a:solidFill>
                <a:latin typeface="Josefin Sans Regular Bold"/>
              </a:rPr>
              <a:t>ấn</a:t>
            </a:r>
            <a:r>
              <a:rPr lang="en-US" sz="5000" dirty="0">
                <a:solidFill>
                  <a:srgbClr val="3B4C42"/>
                </a:solidFill>
                <a:latin typeface="Josefin Sans Regular Bold"/>
              </a:rPr>
              <a:t> Save</a:t>
            </a:r>
          </a:p>
        </p:txBody>
      </p:sp>
      <p:pic>
        <p:nvPicPr>
          <p:cNvPr id="5122" name="Picture 2">
            <a:extLst>
              <a:ext uri="{FF2B5EF4-FFF2-40B4-BE49-F238E27FC236}">
                <a16:creationId xmlns:a16="http://schemas.microsoft.com/office/drawing/2014/main" id="{880631E1-44E6-C779-15D9-11532191DF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025" y="2733848"/>
            <a:ext cx="8572431" cy="538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700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33450"/>
          </a:xfrm>
          <a:prstGeom prst="rect">
            <a:avLst/>
          </a:prstGeom>
        </p:spPr>
        <p:txBody>
          <a:bodyPr lIns="0" tIns="0" rIns="0" bIns="0" rtlCol="0" anchor="t">
            <a:spAutoFit/>
          </a:bodyPr>
          <a:lstStyle/>
          <a:p>
            <a:pPr algn="ctr">
              <a:lnSpc>
                <a:spcPts val="7200"/>
              </a:lnSpc>
              <a:spcBef>
                <a:spcPct val="0"/>
              </a:spcBef>
            </a:pPr>
            <a:r>
              <a:rPr lang="en-US" sz="6000">
                <a:solidFill>
                  <a:srgbClr val="3B4C42"/>
                </a:solidFill>
                <a:latin typeface="Josefin Sans Bold Bold"/>
              </a:rPr>
              <a:t>Giao diện người dùng</a:t>
            </a: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a:solidFill>
                  <a:srgbClr val="3B4C42"/>
                </a:solidFill>
                <a:latin typeface="Josefin Sans Regular"/>
              </a:rPr>
              <a:t>Page start</a:t>
            </a:r>
          </a:p>
        </p:txBody>
      </p:sp>
      <p:pic>
        <p:nvPicPr>
          <p:cNvPr id="5122" name="Picture 2">
            <a:extLst>
              <a:ext uri="{FF2B5EF4-FFF2-40B4-BE49-F238E27FC236}">
                <a16:creationId xmlns:a16="http://schemas.microsoft.com/office/drawing/2014/main" id="{7C46FADE-4353-32BB-403A-B39ABCB53C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8701" y="3192726"/>
            <a:ext cx="12650597" cy="5708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đăng</a:t>
            </a:r>
            <a:r>
              <a:rPr lang="en-US" sz="5000" dirty="0">
                <a:solidFill>
                  <a:srgbClr val="3B4C42"/>
                </a:solidFill>
                <a:latin typeface="Josefin Sans Regular"/>
              </a:rPr>
              <a:t> </a:t>
            </a:r>
            <a:r>
              <a:rPr lang="en-US" sz="5000" dirty="0" err="1">
                <a:solidFill>
                  <a:srgbClr val="3B4C42"/>
                </a:solidFill>
                <a:latin typeface="Josefin Sans Regular"/>
              </a:rPr>
              <a:t>nhập</a:t>
            </a:r>
            <a:endParaRPr lang="en-US" sz="5000" dirty="0">
              <a:solidFill>
                <a:srgbClr val="3B4C42"/>
              </a:solidFill>
              <a:latin typeface="Josefin Sans Regular"/>
            </a:endParaRPr>
          </a:p>
        </p:txBody>
      </p:sp>
      <p:pic>
        <p:nvPicPr>
          <p:cNvPr id="6146" name="Picture 2">
            <a:extLst>
              <a:ext uri="{FF2B5EF4-FFF2-40B4-BE49-F238E27FC236}">
                <a16:creationId xmlns:a16="http://schemas.microsoft.com/office/drawing/2014/main" id="{3FB2A9FD-A942-6B43-A11A-CB98419013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7861" y="3083233"/>
            <a:ext cx="9292278" cy="5974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đăng</a:t>
            </a:r>
            <a:r>
              <a:rPr lang="en-US" sz="5000" dirty="0">
                <a:solidFill>
                  <a:srgbClr val="3B4C42"/>
                </a:solidFill>
                <a:latin typeface="Josefin Sans Regular"/>
              </a:rPr>
              <a:t> </a:t>
            </a:r>
            <a:r>
              <a:rPr lang="en-US" sz="5000" dirty="0" err="1">
                <a:solidFill>
                  <a:srgbClr val="3B4C42"/>
                </a:solidFill>
                <a:latin typeface="Josefin Sans Regular"/>
              </a:rPr>
              <a:t>ký</a:t>
            </a:r>
            <a:endParaRPr lang="en-US" sz="5000" dirty="0">
              <a:solidFill>
                <a:srgbClr val="3B4C42"/>
              </a:solidFill>
              <a:latin typeface="Josefin Sans Regular"/>
            </a:endParaRPr>
          </a:p>
        </p:txBody>
      </p:sp>
      <p:pic>
        <p:nvPicPr>
          <p:cNvPr id="1026" name="Picture 2">
            <a:extLst>
              <a:ext uri="{FF2B5EF4-FFF2-40B4-BE49-F238E27FC236}">
                <a16:creationId xmlns:a16="http://schemas.microsoft.com/office/drawing/2014/main" id="{E775947C-1DCA-845B-1D03-5EEC9A6FCE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9633" y="2751132"/>
            <a:ext cx="7148734" cy="6794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a:rPr>
              <a:t>Xác</a:t>
            </a:r>
            <a:r>
              <a:rPr lang="en-US" sz="5000" dirty="0">
                <a:solidFill>
                  <a:srgbClr val="3B4C42"/>
                </a:solidFill>
                <a:latin typeface="Josefin Sans Regular"/>
              </a:rPr>
              <a:t> </a:t>
            </a:r>
            <a:r>
              <a:rPr lang="en-US" sz="5000" dirty="0" err="1">
                <a:solidFill>
                  <a:srgbClr val="3B4C42"/>
                </a:solidFill>
                <a:latin typeface="Josefin Sans Regular"/>
              </a:rPr>
              <a:t>nhận</a:t>
            </a:r>
            <a:r>
              <a:rPr lang="en-US" sz="5000" dirty="0">
                <a:solidFill>
                  <a:srgbClr val="3B4C42"/>
                </a:solidFill>
                <a:latin typeface="Josefin Sans Regular"/>
              </a:rPr>
              <a:t> </a:t>
            </a:r>
            <a:r>
              <a:rPr lang="en-US" sz="5000" dirty="0" err="1">
                <a:solidFill>
                  <a:srgbClr val="3B4C42"/>
                </a:solidFill>
                <a:latin typeface="Josefin Sans Regular"/>
              </a:rPr>
              <a:t>mã</a:t>
            </a:r>
            <a:r>
              <a:rPr lang="en-US" sz="5000" dirty="0">
                <a:solidFill>
                  <a:srgbClr val="3B4C42"/>
                </a:solidFill>
                <a:latin typeface="Josefin Sans Regular"/>
              </a:rPr>
              <a:t> OTP</a:t>
            </a:r>
          </a:p>
        </p:txBody>
      </p:sp>
      <p:pic>
        <p:nvPicPr>
          <p:cNvPr id="7170" name="Picture 2">
            <a:extLst>
              <a:ext uri="{FF2B5EF4-FFF2-40B4-BE49-F238E27FC236}">
                <a16:creationId xmlns:a16="http://schemas.microsoft.com/office/drawing/2014/main" id="{D16E5E75-B086-EF0E-EC03-394AE34DE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4045" y="2666310"/>
            <a:ext cx="7795284" cy="45800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4AD0ED6-E640-C00B-E1BA-4D50FF2B03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9076" y="7468594"/>
            <a:ext cx="12245223" cy="2125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2755495" y="9396468"/>
            <a:ext cx="12777009"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Danh</a:t>
            </a:r>
            <a:r>
              <a:rPr lang="en-US" sz="5000" dirty="0">
                <a:solidFill>
                  <a:srgbClr val="3B4C42"/>
                </a:solidFill>
                <a:latin typeface="Josefin Sans Regular"/>
              </a:rPr>
              <a:t> </a:t>
            </a:r>
            <a:r>
              <a:rPr lang="en-US" sz="5000" dirty="0" err="1">
                <a:solidFill>
                  <a:srgbClr val="3B4C42"/>
                </a:solidFill>
                <a:latin typeface="Josefin Sans Regular"/>
              </a:rPr>
              <a:t>sách</a:t>
            </a:r>
            <a:r>
              <a:rPr lang="en-US" sz="5000" dirty="0">
                <a:solidFill>
                  <a:srgbClr val="3B4C42"/>
                </a:solidFill>
                <a:latin typeface="Josefin Sans Regular"/>
              </a:rPr>
              <a:t> </a:t>
            </a:r>
            <a:r>
              <a:rPr lang="en-US" sz="5000" dirty="0" err="1">
                <a:solidFill>
                  <a:srgbClr val="3B4C42"/>
                </a:solidFill>
                <a:latin typeface="Josefin Sans Regular"/>
              </a:rPr>
              <a:t>các</a:t>
            </a:r>
            <a:r>
              <a:rPr lang="en-US" sz="5000" dirty="0">
                <a:solidFill>
                  <a:srgbClr val="3B4C42"/>
                </a:solidFill>
                <a:latin typeface="Josefin Sans Regular"/>
              </a:rPr>
              <a:t> </a:t>
            </a:r>
            <a:r>
              <a:rPr lang="en-US" sz="5000" dirty="0" err="1">
                <a:solidFill>
                  <a:srgbClr val="3B4C42"/>
                </a:solidFill>
                <a:latin typeface="Josefin Sans Regular"/>
              </a:rPr>
              <a:t>bảng</a:t>
            </a:r>
            <a:r>
              <a:rPr lang="en-US" sz="5000" dirty="0">
                <a:solidFill>
                  <a:srgbClr val="3B4C42"/>
                </a:solidFill>
                <a:latin typeface="Josefin Sans Regular"/>
              </a:rPr>
              <a:t> </a:t>
            </a:r>
            <a:r>
              <a:rPr lang="en-US" sz="5000" dirty="0" err="1">
                <a:solidFill>
                  <a:srgbClr val="3B4C42"/>
                </a:solidFill>
                <a:latin typeface="Josefin Sans Regular"/>
              </a:rPr>
              <a:t>có</a:t>
            </a:r>
            <a:r>
              <a:rPr lang="en-US" sz="5000" dirty="0">
                <a:solidFill>
                  <a:srgbClr val="3B4C42"/>
                </a:solidFill>
                <a:latin typeface="Josefin Sans Regular"/>
              </a:rPr>
              <a:t> </a:t>
            </a:r>
            <a:r>
              <a:rPr lang="en-US" sz="5000" dirty="0" err="1">
                <a:solidFill>
                  <a:srgbClr val="3B4C42"/>
                </a:solidFill>
                <a:latin typeface="Josefin Sans Regular"/>
              </a:rPr>
              <a:t>trong</a:t>
            </a:r>
            <a:r>
              <a:rPr lang="en-US" sz="5000" dirty="0">
                <a:solidFill>
                  <a:srgbClr val="3B4C42"/>
                </a:solidFill>
                <a:latin typeface="Josefin Sans Regular"/>
              </a:rPr>
              <a:t> </a:t>
            </a:r>
            <a:r>
              <a:rPr lang="en-US" sz="5000" dirty="0" err="1">
                <a:solidFill>
                  <a:srgbClr val="3B4C42"/>
                </a:solidFill>
                <a:latin typeface="Josefin Sans Regular"/>
              </a:rPr>
              <a:t>tài</a:t>
            </a:r>
            <a:r>
              <a:rPr lang="en-US" sz="5000" dirty="0">
                <a:solidFill>
                  <a:srgbClr val="3B4C42"/>
                </a:solidFill>
                <a:latin typeface="Josefin Sans Regular"/>
              </a:rPr>
              <a:t> </a:t>
            </a:r>
            <a:r>
              <a:rPr lang="en-US" sz="5000" dirty="0" err="1">
                <a:solidFill>
                  <a:srgbClr val="3B4C42"/>
                </a:solidFill>
                <a:latin typeface="Josefin Sans Regular"/>
              </a:rPr>
              <a:t>khoản</a:t>
            </a:r>
            <a:endParaRPr lang="en-US" sz="5000" dirty="0">
              <a:solidFill>
                <a:srgbClr val="3B4C42"/>
              </a:solidFill>
              <a:latin typeface="Josefin Sans Regular"/>
            </a:endParaRPr>
          </a:p>
        </p:txBody>
      </p:sp>
      <p:pic>
        <p:nvPicPr>
          <p:cNvPr id="8194" name="Picture 2">
            <a:extLst>
              <a:ext uri="{FF2B5EF4-FFF2-40B4-BE49-F238E27FC236}">
                <a16:creationId xmlns:a16="http://schemas.microsoft.com/office/drawing/2014/main" id="{9E819F44-40C2-F148-A103-2EF6BAD35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1328" y="4105424"/>
            <a:ext cx="15285344" cy="4042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085541" flipH="1">
            <a:off x="-1516606" y="-1083454"/>
            <a:ext cx="4722596" cy="2936596"/>
          </a:xfrm>
          <a:prstGeom prst="rect">
            <a:avLst/>
          </a:prstGeom>
        </p:spPr>
      </p:pic>
      <p:sp>
        <p:nvSpPr>
          <p:cNvPr id="3" name="TextBox 3"/>
          <p:cNvSpPr txBox="1"/>
          <p:nvPr/>
        </p:nvSpPr>
        <p:spPr>
          <a:xfrm>
            <a:off x="2185055" y="115440"/>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Giới thiệu chung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1815">
            <a:off x="16599031" y="1962703"/>
            <a:ext cx="3032603" cy="444781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146937">
            <a:off x="-1530556" y="6416307"/>
            <a:ext cx="3061112" cy="44896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0550" flipH="1">
            <a:off x="14185052" y="7798549"/>
            <a:ext cx="5789924" cy="360028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501141">
            <a:off x="9828317" y="-2959569"/>
            <a:ext cx="3061112" cy="448963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50282" y="596232"/>
            <a:ext cx="4114800" cy="4114800"/>
          </a:xfrm>
          <a:prstGeom prst="rect">
            <a:avLst/>
          </a:prstGeom>
        </p:spPr>
      </p:pic>
      <p:sp>
        <p:nvSpPr>
          <p:cNvPr id="9" name="TextBox 9"/>
          <p:cNvSpPr txBox="1"/>
          <p:nvPr/>
        </p:nvSpPr>
        <p:spPr>
          <a:xfrm>
            <a:off x="2289921" y="4859373"/>
            <a:ext cx="13708159" cy="1809750"/>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a:rPr>
              <a:t>Đối với đề tài này, đối tượng nghiên cứu là Lambda, DynamoDB, S3. Đồng thời kết hợp với các kiến thức về Front-end và Back-end để tạo một trang web cụ thể</a:t>
            </a:r>
          </a:p>
        </p:txBody>
      </p:sp>
      <p:sp>
        <p:nvSpPr>
          <p:cNvPr id="10" name="TextBox 10"/>
          <p:cNvSpPr txBox="1"/>
          <p:nvPr/>
        </p:nvSpPr>
        <p:spPr>
          <a:xfrm>
            <a:off x="2185055" y="3149844"/>
            <a:ext cx="7308652" cy="771525"/>
          </a:xfrm>
          <a:prstGeom prst="rect">
            <a:avLst/>
          </a:prstGeom>
        </p:spPr>
        <p:txBody>
          <a:bodyPr lIns="0" tIns="0" rIns="0" bIns="0" rtlCol="0" anchor="t">
            <a:spAutoFit/>
          </a:bodyPr>
          <a:lstStyle/>
          <a:p>
            <a:pPr algn="ctr">
              <a:lnSpc>
                <a:spcPts val="6000"/>
              </a:lnSpc>
            </a:pPr>
            <a:r>
              <a:rPr lang="en-US" sz="5000">
                <a:solidFill>
                  <a:srgbClr val="000000"/>
                </a:solidFill>
                <a:latin typeface="Josefin Sans Bold Bold Italics"/>
              </a:rPr>
              <a:t>2. Đối tượng nghiên cứu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tạo</a:t>
            </a:r>
            <a:r>
              <a:rPr lang="en-US" sz="5000" dirty="0">
                <a:solidFill>
                  <a:srgbClr val="3B4C42"/>
                </a:solidFill>
                <a:latin typeface="Josefin Sans Regular"/>
              </a:rPr>
              <a:t> </a:t>
            </a:r>
            <a:r>
              <a:rPr lang="en-US" sz="5000" dirty="0" err="1">
                <a:solidFill>
                  <a:srgbClr val="3B4C42"/>
                </a:solidFill>
                <a:latin typeface="Josefin Sans Regular"/>
              </a:rPr>
              <a:t>bảng</a:t>
            </a:r>
            <a:r>
              <a:rPr lang="en-US" sz="5000" dirty="0">
                <a:solidFill>
                  <a:srgbClr val="3B4C42"/>
                </a:solidFill>
                <a:latin typeface="Josefin Sans Regular"/>
              </a:rPr>
              <a:t> </a:t>
            </a:r>
            <a:r>
              <a:rPr lang="en-US" sz="5000" dirty="0" err="1">
                <a:solidFill>
                  <a:srgbClr val="3B4C42"/>
                </a:solidFill>
                <a:latin typeface="Josefin Sans Regular"/>
              </a:rPr>
              <a:t>mới</a:t>
            </a:r>
            <a:endParaRPr lang="en-US" sz="5000" dirty="0">
              <a:solidFill>
                <a:srgbClr val="3B4C42"/>
              </a:solidFill>
              <a:latin typeface="Josefin Sans Regular"/>
            </a:endParaRPr>
          </a:p>
        </p:txBody>
      </p:sp>
      <p:pic>
        <p:nvPicPr>
          <p:cNvPr id="9218" name="Picture 2">
            <a:extLst>
              <a:ext uri="{FF2B5EF4-FFF2-40B4-BE49-F238E27FC236}">
                <a16:creationId xmlns:a16="http://schemas.microsoft.com/office/drawing/2014/main" id="{1CDC9FC6-E829-835A-7D7B-8A2B9B2315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8950" y="3009900"/>
            <a:ext cx="5705475" cy="5857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1" y="9515475"/>
            <a:ext cx="8942419" cy="771525"/>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a:rPr>
              <a:t>Thông</a:t>
            </a:r>
            <a:r>
              <a:rPr lang="en-US" sz="5000" dirty="0">
                <a:solidFill>
                  <a:srgbClr val="3B4C42"/>
                </a:solidFill>
                <a:latin typeface="Josefin Sans Regular"/>
              </a:rPr>
              <a:t> tin </a:t>
            </a:r>
            <a:r>
              <a:rPr lang="en-US" sz="5000" dirty="0" err="1">
                <a:solidFill>
                  <a:srgbClr val="3B4C42"/>
                </a:solidFill>
                <a:latin typeface="Josefin Sans Regular"/>
              </a:rPr>
              <a:t>bảng</a:t>
            </a:r>
            <a:r>
              <a:rPr lang="en-US" sz="5000" dirty="0">
                <a:solidFill>
                  <a:srgbClr val="3B4C42"/>
                </a:solidFill>
                <a:latin typeface="Josefin Sans Regular"/>
              </a:rPr>
              <a:t> </a:t>
            </a:r>
            <a:r>
              <a:rPr lang="en-US" sz="5000" dirty="0" err="1">
                <a:solidFill>
                  <a:srgbClr val="3B4C42"/>
                </a:solidFill>
                <a:latin typeface="Josefin Sans Regular"/>
              </a:rPr>
              <a:t>vừa</a:t>
            </a:r>
            <a:r>
              <a:rPr lang="en-US" sz="5000" dirty="0">
                <a:solidFill>
                  <a:srgbClr val="3B4C42"/>
                </a:solidFill>
                <a:latin typeface="Josefin Sans Regular"/>
              </a:rPr>
              <a:t> </a:t>
            </a:r>
            <a:r>
              <a:rPr lang="en-US" sz="5000" dirty="0" err="1">
                <a:solidFill>
                  <a:srgbClr val="3B4C42"/>
                </a:solidFill>
                <a:latin typeface="Josefin Sans Regular"/>
              </a:rPr>
              <a:t>được</a:t>
            </a:r>
            <a:r>
              <a:rPr lang="en-US" sz="5000" dirty="0">
                <a:solidFill>
                  <a:srgbClr val="3B4C42"/>
                </a:solidFill>
                <a:latin typeface="Josefin Sans Regular"/>
              </a:rPr>
              <a:t> </a:t>
            </a:r>
            <a:r>
              <a:rPr lang="en-US" sz="5000" dirty="0" err="1">
                <a:solidFill>
                  <a:srgbClr val="3B4C42"/>
                </a:solidFill>
                <a:latin typeface="Josefin Sans Regular"/>
              </a:rPr>
              <a:t>tạo</a:t>
            </a:r>
            <a:endParaRPr lang="en-US" sz="5000" dirty="0">
              <a:solidFill>
                <a:srgbClr val="3B4C42"/>
              </a:solidFill>
              <a:latin typeface="Josefin Sans Regular"/>
            </a:endParaRPr>
          </a:p>
        </p:txBody>
      </p:sp>
      <p:pic>
        <p:nvPicPr>
          <p:cNvPr id="10242" name="Picture 2">
            <a:extLst>
              <a:ext uri="{FF2B5EF4-FFF2-40B4-BE49-F238E27FC236}">
                <a16:creationId xmlns:a16="http://schemas.microsoft.com/office/drawing/2014/main" id="{E6E06375-ADFD-8879-431A-01FE652E25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1644" y="3884280"/>
            <a:ext cx="14064712"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672790" y="8748117"/>
            <a:ext cx="8942419" cy="1538883"/>
          </a:xfrm>
          <a:prstGeom prst="rect">
            <a:avLst/>
          </a:prstGeom>
        </p:spPr>
        <p:txBody>
          <a:bodyPr lIns="0" tIns="0" rIns="0" bIns="0" rtlCol="0" anchor="t">
            <a:spAutoFit/>
          </a:bodyPr>
          <a:lstStyle/>
          <a:p>
            <a:pPr algn="ctr">
              <a:lnSpc>
                <a:spcPts val="6000"/>
              </a:lnSpc>
              <a:spcBef>
                <a:spcPct val="0"/>
              </a:spcBef>
            </a:pPr>
            <a:r>
              <a:rPr lang="en-US" sz="5000" dirty="0" err="1">
                <a:solidFill>
                  <a:srgbClr val="3B4C42"/>
                </a:solidFill>
                <a:latin typeface="Josefin Sans Regular"/>
              </a:rPr>
              <a:t>Thông</a:t>
            </a:r>
            <a:r>
              <a:rPr lang="en-US" sz="5000" dirty="0">
                <a:solidFill>
                  <a:srgbClr val="3B4C42"/>
                </a:solidFill>
                <a:latin typeface="Josefin Sans Regular"/>
              </a:rPr>
              <a:t> </a:t>
            </a:r>
            <a:r>
              <a:rPr lang="en-US" sz="5000" dirty="0" err="1">
                <a:solidFill>
                  <a:srgbClr val="3B4C42"/>
                </a:solidFill>
                <a:latin typeface="Josefin Sans Regular"/>
              </a:rPr>
              <a:t>báo</a:t>
            </a:r>
            <a:r>
              <a:rPr lang="en-US" sz="5000" dirty="0">
                <a:solidFill>
                  <a:srgbClr val="3B4C42"/>
                </a:solidFill>
                <a:latin typeface="Josefin Sans Regular"/>
              </a:rPr>
              <a:t> </a:t>
            </a:r>
            <a:r>
              <a:rPr lang="en-US" sz="5000" dirty="0" err="1">
                <a:solidFill>
                  <a:srgbClr val="3B4C42"/>
                </a:solidFill>
                <a:latin typeface="Josefin Sans Regular"/>
              </a:rPr>
              <a:t>xác</a:t>
            </a:r>
            <a:r>
              <a:rPr lang="en-US" sz="5000" dirty="0">
                <a:solidFill>
                  <a:srgbClr val="3B4C42"/>
                </a:solidFill>
                <a:latin typeface="Josefin Sans Regular"/>
              </a:rPr>
              <a:t> </a:t>
            </a:r>
            <a:r>
              <a:rPr lang="en-US" sz="5000" dirty="0" err="1">
                <a:solidFill>
                  <a:srgbClr val="3B4C42"/>
                </a:solidFill>
                <a:latin typeface="Josefin Sans Regular"/>
              </a:rPr>
              <a:t>nhận</a:t>
            </a:r>
            <a:r>
              <a:rPr lang="en-US" sz="5000" dirty="0">
                <a:solidFill>
                  <a:srgbClr val="3B4C42"/>
                </a:solidFill>
                <a:latin typeface="Josefin Sans Regular"/>
              </a:rPr>
              <a:t> </a:t>
            </a:r>
            <a:r>
              <a:rPr lang="en-US" sz="5000" dirty="0" err="1">
                <a:solidFill>
                  <a:srgbClr val="3B4C42"/>
                </a:solidFill>
                <a:latin typeface="Josefin Sans Regular"/>
              </a:rPr>
              <a:t>xóa</a:t>
            </a:r>
            <a:r>
              <a:rPr lang="en-US" sz="5000" dirty="0">
                <a:solidFill>
                  <a:srgbClr val="3B4C42"/>
                </a:solidFill>
                <a:latin typeface="Josefin Sans Regular"/>
              </a:rPr>
              <a:t> </a:t>
            </a:r>
            <a:r>
              <a:rPr lang="en-US" sz="5000" dirty="0" err="1">
                <a:solidFill>
                  <a:srgbClr val="3B4C42"/>
                </a:solidFill>
                <a:latin typeface="Josefin Sans Regular"/>
              </a:rPr>
              <a:t>bảng</a:t>
            </a:r>
            <a:r>
              <a:rPr lang="en-US" sz="5000" dirty="0">
                <a:solidFill>
                  <a:srgbClr val="3B4C42"/>
                </a:solidFill>
                <a:latin typeface="Josefin Sans Regular"/>
              </a:rPr>
              <a:t> (</a:t>
            </a:r>
            <a:r>
              <a:rPr lang="en-US" sz="5000" dirty="0" err="1">
                <a:solidFill>
                  <a:srgbClr val="3B4C42"/>
                </a:solidFill>
                <a:latin typeface="Josefin Sans Regular"/>
              </a:rPr>
              <a:t>khi</a:t>
            </a:r>
            <a:r>
              <a:rPr lang="en-US" sz="5000" dirty="0">
                <a:solidFill>
                  <a:srgbClr val="3B4C42"/>
                </a:solidFill>
                <a:latin typeface="Josefin Sans Regular"/>
              </a:rPr>
              <a:t> </a:t>
            </a:r>
            <a:r>
              <a:rPr lang="en-US" sz="5000" dirty="0" err="1">
                <a:solidFill>
                  <a:srgbClr val="3B4C42"/>
                </a:solidFill>
                <a:latin typeface="Josefin Sans Regular"/>
              </a:rPr>
              <a:t>ấn</a:t>
            </a:r>
            <a:r>
              <a:rPr lang="en-US" sz="5000" dirty="0">
                <a:solidFill>
                  <a:srgbClr val="3B4C42"/>
                </a:solidFill>
                <a:latin typeface="Josefin Sans Regular"/>
              </a:rPr>
              <a:t> </a:t>
            </a:r>
            <a:r>
              <a:rPr lang="en-US" sz="5000" dirty="0" err="1">
                <a:solidFill>
                  <a:srgbClr val="3B4C42"/>
                </a:solidFill>
                <a:latin typeface="Josefin Sans Regular"/>
              </a:rPr>
              <a:t>vào</a:t>
            </a:r>
            <a:r>
              <a:rPr lang="en-US" sz="5000" dirty="0">
                <a:solidFill>
                  <a:srgbClr val="3B4C42"/>
                </a:solidFill>
                <a:latin typeface="Josefin Sans Regular"/>
              </a:rPr>
              <a:t> icon </a:t>
            </a:r>
            <a:r>
              <a:rPr lang="en-US" sz="5000" dirty="0" err="1">
                <a:solidFill>
                  <a:srgbClr val="3B4C42"/>
                </a:solidFill>
                <a:latin typeface="Josefin Sans Regular"/>
              </a:rPr>
              <a:t>thùng</a:t>
            </a:r>
            <a:r>
              <a:rPr lang="en-US" sz="5000" dirty="0">
                <a:solidFill>
                  <a:srgbClr val="3B4C42"/>
                </a:solidFill>
                <a:latin typeface="Josefin Sans Regular"/>
              </a:rPr>
              <a:t> </a:t>
            </a:r>
            <a:r>
              <a:rPr lang="en-US" sz="5000" dirty="0" err="1">
                <a:solidFill>
                  <a:srgbClr val="3B4C42"/>
                </a:solidFill>
                <a:latin typeface="Josefin Sans Regular"/>
              </a:rPr>
              <a:t>rác</a:t>
            </a:r>
            <a:r>
              <a:rPr lang="en-US" sz="5000" dirty="0">
                <a:solidFill>
                  <a:srgbClr val="3B4C42"/>
                </a:solidFill>
                <a:latin typeface="Josefin Sans Regular"/>
              </a:rPr>
              <a:t>)</a:t>
            </a:r>
          </a:p>
        </p:txBody>
      </p:sp>
      <p:pic>
        <p:nvPicPr>
          <p:cNvPr id="11266" name="Picture 2">
            <a:extLst>
              <a:ext uri="{FF2B5EF4-FFF2-40B4-BE49-F238E27FC236}">
                <a16:creationId xmlns:a16="http://schemas.microsoft.com/office/drawing/2014/main" id="{88D07909-13AE-3D66-2596-6095A1E8AC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6763" y="3507529"/>
            <a:ext cx="10334474" cy="49024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2336395" y="9242098"/>
            <a:ext cx="13615209" cy="769441"/>
          </a:xfrm>
          <a:prstGeom prst="rect">
            <a:avLst/>
          </a:prstGeom>
        </p:spPr>
        <p:txBody>
          <a:bodyPr wrap="square"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hiển</a:t>
            </a:r>
            <a:r>
              <a:rPr lang="en-US" sz="5000" dirty="0">
                <a:solidFill>
                  <a:srgbClr val="3B4C42"/>
                </a:solidFill>
                <a:latin typeface="Josefin Sans Regular"/>
              </a:rPr>
              <a:t> </a:t>
            </a:r>
            <a:r>
              <a:rPr lang="en-US" sz="5000" dirty="0" err="1">
                <a:solidFill>
                  <a:srgbClr val="3B4C42"/>
                </a:solidFill>
                <a:latin typeface="Josefin Sans Regular"/>
              </a:rPr>
              <a:t>thị</a:t>
            </a:r>
            <a:r>
              <a:rPr lang="en-US" sz="5000" dirty="0">
                <a:solidFill>
                  <a:srgbClr val="3B4C42"/>
                </a:solidFill>
                <a:latin typeface="Josefin Sans Regular"/>
              </a:rPr>
              <a:t> </a:t>
            </a:r>
            <a:r>
              <a:rPr lang="en-US" sz="5000" dirty="0" err="1">
                <a:solidFill>
                  <a:srgbClr val="3B4C42"/>
                </a:solidFill>
                <a:latin typeface="Josefin Sans Regular"/>
              </a:rPr>
              <a:t>danh</a:t>
            </a:r>
            <a:r>
              <a:rPr lang="en-US" sz="5000" dirty="0">
                <a:solidFill>
                  <a:srgbClr val="3B4C42"/>
                </a:solidFill>
                <a:latin typeface="Josefin Sans Regular"/>
              </a:rPr>
              <a:t> </a:t>
            </a:r>
            <a:r>
              <a:rPr lang="en-US" sz="5000" dirty="0" err="1">
                <a:solidFill>
                  <a:srgbClr val="3B4C42"/>
                </a:solidFill>
                <a:latin typeface="Josefin Sans Regular"/>
              </a:rPr>
              <a:t>sách</a:t>
            </a:r>
            <a:r>
              <a:rPr lang="en-US" sz="5000" dirty="0">
                <a:solidFill>
                  <a:srgbClr val="3B4C42"/>
                </a:solidFill>
                <a:latin typeface="Josefin Sans Regular"/>
              </a:rPr>
              <a:t> item </a:t>
            </a:r>
            <a:r>
              <a:rPr lang="en-US" sz="5000" dirty="0" err="1">
                <a:solidFill>
                  <a:srgbClr val="3B4C42"/>
                </a:solidFill>
                <a:latin typeface="Josefin Sans Regular"/>
              </a:rPr>
              <a:t>trong</a:t>
            </a:r>
            <a:r>
              <a:rPr lang="en-US" sz="5000" dirty="0">
                <a:solidFill>
                  <a:srgbClr val="3B4C42"/>
                </a:solidFill>
                <a:latin typeface="Josefin Sans Regular"/>
              </a:rPr>
              <a:t> </a:t>
            </a:r>
            <a:r>
              <a:rPr lang="en-US" sz="5000" dirty="0" err="1">
                <a:solidFill>
                  <a:srgbClr val="3B4C42"/>
                </a:solidFill>
                <a:latin typeface="Josefin Sans Regular"/>
              </a:rPr>
              <a:t>bảng</a:t>
            </a:r>
            <a:endParaRPr lang="en-US" sz="5000" dirty="0">
              <a:solidFill>
                <a:srgbClr val="3B4C42"/>
              </a:solidFill>
              <a:latin typeface="Josefin Sans Regular"/>
            </a:endParaRPr>
          </a:p>
        </p:txBody>
      </p:sp>
      <p:pic>
        <p:nvPicPr>
          <p:cNvPr id="12290" name="Picture 2">
            <a:extLst>
              <a:ext uri="{FF2B5EF4-FFF2-40B4-BE49-F238E27FC236}">
                <a16:creationId xmlns:a16="http://schemas.microsoft.com/office/drawing/2014/main" id="{B43C8BD1-9669-9B45-65F9-686E2F9130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9462" y="4063248"/>
            <a:ext cx="14269076" cy="3867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3707994" y="9385230"/>
            <a:ext cx="10872009" cy="769441"/>
          </a:xfrm>
          <a:prstGeom prst="rect">
            <a:avLst/>
          </a:prstGeom>
        </p:spPr>
        <p:txBody>
          <a:bodyPr wrap="square"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thêm</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item </a:t>
            </a:r>
            <a:r>
              <a:rPr lang="en-US" sz="5000" dirty="0" err="1">
                <a:solidFill>
                  <a:srgbClr val="3B4C42"/>
                </a:solidFill>
                <a:latin typeface="Josefin Sans Regular"/>
              </a:rPr>
              <a:t>vào</a:t>
            </a:r>
            <a:r>
              <a:rPr lang="en-US" sz="5000" dirty="0">
                <a:solidFill>
                  <a:srgbClr val="3B4C42"/>
                </a:solidFill>
                <a:latin typeface="Josefin Sans Regular"/>
              </a:rPr>
              <a:t> </a:t>
            </a:r>
            <a:r>
              <a:rPr lang="en-US" sz="5000" dirty="0" err="1">
                <a:solidFill>
                  <a:srgbClr val="3B4C42"/>
                </a:solidFill>
                <a:latin typeface="Josefin Sans Regular"/>
              </a:rPr>
              <a:t>bảng</a:t>
            </a:r>
            <a:endParaRPr lang="en-US" sz="5000" dirty="0">
              <a:solidFill>
                <a:srgbClr val="3B4C42"/>
              </a:solidFill>
              <a:latin typeface="Josefin Sans Regular"/>
            </a:endParaRPr>
          </a:p>
        </p:txBody>
      </p:sp>
      <p:pic>
        <p:nvPicPr>
          <p:cNvPr id="13314" name="Picture 2">
            <a:extLst>
              <a:ext uri="{FF2B5EF4-FFF2-40B4-BE49-F238E27FC236}">
                <a16:creationId xmlns:a16="http://schemas.microsoft.com/office/drawing/2014/main" id="{C5BEACC2-7D58-A24C-042C-F85CE7B2CE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112" y="3364325"/>
            <a:ext cx="9937775" cy="5666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2748086" y="9531334"/>
            <a:ext cx="13102603"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Danh</a:t>
            </a:r>
            <a:r>
              <a:rPr lang="en-US" sz="5000" dirty="0">
                <a:solidFill>
                  <a:srgbClr val="3B4C42"/>
                </a:solidFill>
                <a:latin typeface="Josefin Sans Regular"/>
              </a:rPr>
              <a:t> </a:t>
            </a:r>
            <a:r>
              <a:rPr lang="en-US" sz="5000" dirty="0" err="1">
                <a:solidFill>
                  <a:srgbClr val="3B4C42"/>
                </a:solidFill>
                <a:latin typeface="Josefin Sans Regular"/>
              </a:rPr>
              <a:t>sách</a:t>
            </a:r>
            <a:r>
              <a:rPr lang="en-US" sz="5000" dirty="0">
                <a:solidFill>
                  <a:srgbClr val="3B4C42"/>
                </a:solidFill>
                <a:latin typeface="Josefin Sans Regular"/>
              </a:rPr>
              <a:t> </a:t>
            </a:r>
            <a:r>
              <a:rPr lang="en-US" sz="5000" dirty="0" err="1">
                <a:solidFill>
                  <a:srgbClr val="3B4C42"/>
                </a:solidFill>
                <a:latin typeface="Josefin Sans Regular"/>
              </a:rPr>
              <a:t>các</a:t>
            </a:r>
            <a:r>
              <a:rPr lang="en-US" sz="5000" dirty="0">
                <a:solidFill>
                  <a:srgbClr val="3B4C42"/>
                </a:solidFill>
                <a:latin typeface="Josefin Sans Regular"/>
              </a:rPr>
              <a:t> item </a:t>
            </a:r>
            <a:r>
              <a:rPr lang="en-US" sz="5000" dirty="0" err="1">
                <a:solidFill>
                  <a:srgbClr val="3B4C42"/>
                </a:solidFill>
                <a:latin typeface="Josefin Sans Regular"/>
              </a:rPr>
              <a:t>vừa</a:t>
            </a:r>
            <a:r>
              <a:rPr lang="en-US" sz="5000" dirty="0">
                <a:solidFill>
                  <a:srgbClr val="3B4C42"/>
                </a:solidFill>
                <a:latin typeface="Josefin Sans Regular"/>
              </a:rPr>
              <a:t> </a:t>
            </a:r>
            <a:r>
              <a:rPr lang="en-US" sz="5000" dirty="0" err="1">
                <a:solidFill>
                  <a:srgbClr val="3B4C42"/>
                </a:solidFill>
                <a:latin typeface="Josefin Sans Regular"/>
              </a:rPr>
              <a:t>được</a:t>
            </a:r>
            <a:r>
              <a:rPr lang="en-US" sz="5000" dirty="0">
                <a:solidFill>
                  <a:srgbClr val="3B4C42"/>
                </a:solidFill>
                <a:latin typeface="Josefin Sans Regular"/>
              </a:rPr>
              <a:t> </a:t>
            </a:r>
            <a:r>
              <a:rPr lang="en-US" sz="5000" dirty="0" err="1">
                <a:solidFill>
                  <a:srgbClr val="3B4C42"/>
                </a:solidFill>
                <a:latin typeface="Josefin Sans Regular"/>
              </a:rPr>
              <a:t>tạo</a:t>
            </a:r>
            <a:r>
              <a:rPr lang="en-US" sz="5000" dirty="0">
                <a:solidFill>
                  <a:srgbClr val="3B4C42"/>
                </a:solidFill>
                <a:latin typeface="Josefin Sans Regular"/>
              </a:rPr>
              <a:t> </a:t>
            </a:r>
            <a:r>
              <a:rPr lang="en-US" sz="5000" dirty="0" err="1">
                <a:solidFill>
                  <a:srgbClr val="3B4C42"/>
                </a:solidFill>
                <a:latin typeface="Josefin Sans Regular"/>
              </a:rPr>
              <a:t>trong</a:t>
            </a:r>
            <a:r>
              <a:rPr lang="en-US" sz="5000" dirty="0">
                <a:solidFill>
                  <a:srgbClr val="3B4C42"/>
                </a:solidFill>
                <a:latin typeface="Josefin Sans Regular"/>
              </a:rPr>
              <a:t> </a:t>
            </a:r>
            <a:r>
              <a:rPr lang="en-US" sz="5000" dirty="0" err="1">
                <a:solidFill>
                  <a:srgbClr val="3B4C42"/>
                </a:solidFill>
                <a:latin typeface="Josefin Sans Regular"/>
              </a:rPr>
              <a:t>bảng</a:t>
            </a:r>
            <a:endParaRPr lang="en-US" sz="5000" dirty="0">
              <a:solidFill>
                <a:srgbClr val="3B4C42"/>
              </a:solidFill>
              <a:latin typeface="Josefin Sans Regular"/>
            </a:endParaRPr>
          </a:p>
        </p:txBody>
      </p:sp>
      <p:pic>
        <p:nvPicPr>
          <p:cNvPr id="14338" name="Picture 2">
            <a:extLst>
              <a:ext uri="{FF2B5EF4-FFF2-40B4-BE49-F238E27FC236}">
                <a16:creationId xmlns:a16="http://schemas.microsoft.com/office/drawing/2014/main" id="{54B6654C-877E-B2CF-F441-733A854CB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3829836"/>
            <a:ext cx="16160377" cy="4514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276974" y="8775714"/>
            <a:ext cx="9734052" cy="1538883"/>
          </a:xfrm>
          <a:prstGeom prst="rect">
            <a:avLst/>
          </a:prstGeom>
        </p:spPr>
        <p:txBody>
          <a:bodyPr lIns="0" tIns="0" rIns="0" bIns="0" rtlCol="0" anchor="t">
            <a:spAutoFit/>
          </a:bodyPr>
          <a:lstStyle/>
          <a:p>
            <a:pPr algn="ctr">
              <a:lnSpc>
                <a:spcPts val="6000"/>
              </a:lnSpc>
              <a:spcBef>
                <a:spcPct val="0"/>
              </a:spcBef>
            </a:pPr>
            <a:r>
              <a:rPr lang="en-US" sz="5000" dirty="0">
                <a:solidFill>
                  <a:srgbClr val="3B4C42"/>
                </a:solidFill>
                <a:latin typeface="Josefin Sans Regular"/>
              </a:rPr>
              <a:t>Giao </a:t>
            </a:r>
            <a:r>
              <a:rPr lang="en-US" sz="5000" dirty="0" err="1">
                <a:solidFill>
                  <a:srgbClr val="3B4C42"/>
                </a:solidFill>
                <a:latin typeface="Josefin Sans Regular"/>
              </a:rPr>
              <a:t>diện</a:t>
            </a:r>
            <a:r>
              <a:rPr lang="en-US" sz="5000" dirty="0">
                <a:solidFill>
                  <a:srgbClr val="3B4C42"/>
                </a:solidFill>
                <a:latin typeface="Josefin Sans Regular"/>
              </a:rPr>
              <a:t> </a:t>
            </a:r>
            <a:r>
              <a:rPr lang="en-US" sz="5000" dirty="0" err="1">
                <a:solidFill>
                  <a:srgbClr val="3B4C42"/>
                </a:solidFill>
                <a:latin typeface="Josefin Sans Regular"/>
              </a:rPr>
              <a:t>cập</a:t>
            </a:r>
            <a:r>
              <a:rPr lang="en-US" sz="5000" dirty="0">
                <a:solidFill>
                  <a:srgbClr val="3B4C42"/>
                </a:solidFill>
                <a:latin typeface="Josefin Sans Regular"/>
              </a:rPr>
              <a:t> </a:t>
            </a:r>
            <a:r>
              <a:rPr lang="en-US" sz="5000" dirty="0" err="1">
                <a:solidFill>
                  <a:srgbClr val="3B4C42"/>
                </a:solidFill>
                <a:latin typeface="Josefin Sans Regular"/>
              </a:rPr>
              <a:t>nhật</a:t>
            </a:r>
            <a:r>
              <a:rPr lang="en-US" sz="5000" dirty="0">
                <a:solidFill>
                  <a:srgbClr val="3B4C42"/>
                </a:solidFill>
                <a:latin typeface="Josefin Sans Regular"/>
              </a:rPr>
              <a:t> </a:t>
            </a:r>
            <a:r>
              <a:rPr lang="en-US" sz="5000" dirty="0" err="1">
                <a:solidFill>
                  <a:srgbClr val="3B4C42"/>
                </a:solidFill>
                <a:latin typeface="Josefin Sans Regular"/>
              </a:rPr>
              <a:t>lại</a:t>
            </a:r>
            <a:r>
              <a:rPr lang="en-US" sz="5000" dirty="0">
                <a:solidFill>
                  <a:srgbClr val="3B4C42"/>
                </a:solidFill>
                <a:latin typeface="Josefin Sans Regular"/>
              </a:rPr>
              <a:t> item (</a:t>
            </a:r>
            <a:r>
              <a:rPr lang="en-US" sz="5000" dirty="0" err="1">
                <a:solidFill>
                  <a:srgbClr val="3B4C42"/>
                </a:solidFill>
                <a:latin typeface="Josefin Sans Regular"/>
              </a:rPr>
              <a:t>khi</a:t>
            </a:r>
            <a:r>
              <a:rPr lang="en-US" sz="5000" dirty="0">
                <a:solidFill>
                  <a:srgbClr val="3B4C42"/>
                </a:solidFill>
                <a:latin typeface="Josefin Sans Regular"/>
              </a:rPr>
              <a:t> </a:t>
            </a:r>
            <a:r>
              <a:rPr lang="en-US" sz="5000" dirty="0" err="1">
                <a:solidFill>
                  <a:srgbClr val="3B4C42"/>
                </a:solidFill>
                <a:latin typeface="Josefin Sans Regular"/>
              </a:rPr>
              <a:t>ấn</a:t>
            </a:r>
            <a:r>
              <a:rPr lang="en-US" sz="5000" dirty="0">
                <a:solidFill>
                  <a:srgbClr val="3B4C42"/>
                </a:solidFill>
                <a:latin typeface="Josefin Sans Regular"/>
              </a:rPr>
              <a:t> </a:t>
            </a:r>
            <a:r>
              <a:rPr lang="en-US" sz="5000" dirty="0" err="1">
                <a:solidFill>
                  <a:srgbClr val="3B4C42"/>
                </a:solidFill>
                <a:latin typeface="Josefin Sans Regular"/>
              </a:rPr>
              <a:t>vào</a:t>
            </a:r>
            <a:r>
              <a:rPr lang="en-US" sz="5000" dirty="0">
                <a:solidFill>
                  <a:srgbClr val="3B4C42"/>
                </a:solidFill>
                <a:latin typeface="Josefin Sans Regular"/>
              </a:rPr>
              <a:t> icon </a:t>
            </a:r>
            <a:r>
              <a:rPr lang="en-US" sz="5000" dirty="0" err="1">
                <a:solidFill>
                  <a:srgbClr val="3B4C42"/>
                </a:solidFill>
                <a:latin typeface="Josefin Sans Regular"/>
              </a:rPr>
              <a:t>cây</a:t>
            </a:r>
            <a:r>
              <a:rPr lang="en-US" sz="5000" dirty="0">
                <a:solidFill>
                  <a:srgbClr val="3B4C42"/>
                </a:solidFill>
                <a:latin typeface="Josefin Sans Regular"/>
              </a:rPr>
              <a:t> </a:t>
            </a:r>
            <a:r>
              <a:rPr lang="en-US" sz="5000" dirty="0" err="1">
                <a:solidFill>
                  <a:srgbClr val="3B4C42"/>
                </a:solidFill>
                <a:latin typeface="Josefin Sans Regular"/>
              </a:rPr>
              <a:t>bút</a:t>
            </a:r>
            <a:r>
              <a:rPr lang="en-US" sz="5000" dirty="0">
                <a:solidFill>
                  <a:srgbClr val="3B4C42"/>
                </a:solidFill>
                <a:latin typeface="Josefin Sans Regular"/>
              </a:rPr>
              <a:t>)</a:t>
            </a:r>
          </a:p>
        </p:txBody>
      </p:sp>
      <p:pic>
        <p:nvPicPr>
          <p:cNvPr id="6146" name="Picture 2">
            <a:extLst>
              <a:ext uri="{FF2B5EF4-FFF2-40B4-BE49-F238E27FC236}">
                <a16:creationId xmlns:a16="http://schemas.microsoft.com/office/drawing/2014/main" id="{75AD987F-CCC0-2B02-C72A-0D6380AFC7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8695" y="2877931"/>
            <a:ext cx="8187931" cy="545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96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4781" y="319221"/>
            <a:ext cx="11411889" cy="113090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812" y="1450129"/>
            <a:ext cx="348635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5209" y="117968"/>
            <a:ext cx="4550859" cy="2664321"/>
          </a:xfrm>
          <a:prstGeom prst="rect">
            <a:avLst/>
          </a:prstGeom>
        </p:spPr>
      </p:pic>
      <p:sp>
        <p:nvSpPr>
          <p:cNvPr id="6" name="TextBox 6"/>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FFFFFF"/>
                </a:solidFill>
                <a:latin typeface="Josefin Sans Bold Bold"/>
              </a:rPr>
              <a:t>CÀI ĐẶT</a:t>
            </a:r>
          </a:p>
        </p:txBody>
      </p:sp>
      <p:sp>
        <p:nvSpPr>
          <p:cNvPr id="7" name="TextBox 7"/>
          <p:cNvSpPr txBox="1"/>
          <p:nvPr/>
        </p:nvSpPr>
        <p:spPr>
          <a:xfrm>
            <a:off x="4380479" y="1702365"/>
            <a:ext cx="8942419" cy="923330"/>
          </a:xfrm>
          <a:prstGeom prst="rect">
            <a:avLst/>
          </a:prstGeom>
        </p:spPr>
        <p:txBody>
          <a:bodyPr lIns="0" tIns="0" rIns="0" bIns="0" rtlCol="0" anchor="t">
            <a:spAutoFit/>
          </a:bodyPr>
          <a:lstStyle/>
          <a:p>
            <a:pPr algn="ctr">
              <a:lnSpc>
                <a:spcPts val="7200"/>
              </a:lnSpc>
            </a:pPr>
            <a:r>
              <a:rPr lang="en-US" sz="6000" dirty="0">
                <a:solidFill>
                  <a:srgbClr val="3B4C42"/>
                </a:solidFill>
                <a:latin typeface="Josefin Sans Bold Bold"/>
              </a:rPr>
              <a:t>Giao </a:t>
            </a:r>
            <a:r>
              <a:rPr lang="en-US" sz="6000" dirty="0" err="1">
                <a:solidFill>
                  <a:srgbClr val="3B4C42"/>
                </a:solidFill>
                <a:latin typeface="Josefin Sans Bold Bold"/>
              </a:rPr>
              <a:t>diện</a:t>
            </a:r>
            <a:r>
              <a:rPr lang="en-US" sz="6000" dirty="0">
                <a:solidFill>
                  <a:srgbClr val="3B4C42"/>
                </a:solidFill>
                <a:latin typeface="Josefin Sans Bold Bold"/>
              </a:rPr>
              <a:t> </a:t>
            </a:r>
            <a:r>
              <a:rPr lang="en-US" sz="6000" dirty="0" err="1">
                <a:solidFill>
                  <a:srgbClr val="3B4C42"/>
                </a:solidFill>
                <a:latin typeface="Josefin Sans Bold Bold"/>
              </a:rPr>
              <a:t>người</a:t>
            </a:r>
            <a:r>
              <a:rPr lang="en-US" sz="6000" dirty="0">
                <a:solidFill>
                  <a:srgbClr val="3B4C42"/>
                </a:solidFill>
                <a:latin typeface="Josefin Sans Bold Bold"/>
              </a:rPr>
              <a:t> </a:t>
            </a:r>
            <a:r>
              <a:rPr lang="en-US" sz="6000" dirty="0" err="1">
                <a:solidFill>
                  <a:srgbClr val="3B4C42"/>
                </a:solidFill>
                <a:latin typeface="Josefin Sans Bold Bold"/>
              </a:rPr>
              <a:t>dùng</a:t>
            </a:r>
            <a:endParaRPr lang="en-US" sz="6000" dirty="0">
              <a:solidFill>
                <a:srgbClr val="3B4C42"/>
              </a:solidFill>
              <a:latin typeface="Josefin Sans Bold Bold"/>
            </a:endParaRPr>
          </a:p>
        </p:txBody>
      </p:sp>
      <p:sp>
        <p:nvSpPr>
          <p:cNvPr id="8" name="TextBox 8"/>
          <p:cNvSpPr txBox="1"/>
          <p:nvPr/>
        </p:nvSpPr>
        <p:spPr>
          <a:xfrm>
            <a:off x="4380479" y="8748117"/>
            <a:ext cx="9338235"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Thông</a:t>
            </a:r>
            <a:r>
              <a:rPr lang="en-US" sz="5000" dirty="0">
                <a:solidFill>
                  <a:srgbClr val="3B4C42"/>
                </a:solidFill>
                <a:latin typeface="Josefin Sans Regular"/>
              </a:rPr>
              <a:t> </a:t>
            </a:r>
            <a:r>
              <a:rPr lang="en-US" sz="5000" dirty="0" err="1">
                <a:solidFill>
                  <a:srgbClr val="3B4C42"/>
                </a:solidFill>
                <a:latin typeface="Josefin Sans Regular"/>
              </a:rPr>
              <a:t>báo</a:t>
            </a:r>
            <a:r>
              <a:rPr lang="en-US" sz="5000" dirty="0">
                <a:solidFill>
                  <a:srgbClr val="3B4C42"/>
                </a:solidFill>
                <a:latin typeface="Josefin Sans Regular"/>
              </a:rPr>
              <a:t> </a:t>
            </a:r>
            <a:r>
              <a:rPr lang="en-US" sz="5000" dirty="0" err="1">
                <a:solidFill>
                  <a:srgbClr val="3B4C42"/>
                </a:solidFill>
                <a:latin typeface="Josefin Sans Regular"/>
              </a:rPr>
              <a:t>xác</a:t>
            </a:r>
            <a:r>
              <a:rPr lang="en-US" sz="5000" dirty="0">
                <a:solidFill>
                  <a:srgbClr val="3B4C42"/>
                </a:solidFill>
                <a:latin typeface="Josefin Sans Regular"/>
              </a:rPr>
              <a:t> </a:t>
            </a:r>
            <a:r>
              <a:rPr lang="en-US" sz="5000" dirty="0" err="1">
                <a:solidFill>
                  <a:srgbClr val="3B4C42"/>
                </a:solidFill>
                <a:latin typeface="Josefin Sans Regular"/>
              </a:rPr>
              <a:t>nhận</a:t>
            </a:r>
            <a:r>
              <a:rPr lang="en-US" sz="5000" dirty="0">
                <a:solidFill>
                  <a:srgbClr val="3B4C42"/>
                </a:solidFill>
                <a:latin typeface="Josefin Sans Regular"/>
              </a:rPr>
              <a:t> </a:t>
            </a:r>
            <a:r>
              <a:rPr lang="en-US" sz="5000" dirty="0" err="1">
                <a:solidFill>
                  <a:srgbClr val="3B4C42"/>
                </a:solidFill>
                <a:latin typeface="Josefin Sans Regular"/>
              </a:rPr>
              <a:t>xóa</a:t>
            </a:r>
            <a:r>
              <a:rPr lang="en-US" sz="5000" dirty="0">
                <a:solidFill>
                  <a:srgbClr val="3B4C42"/>
                </a:solidFill>
                <a:latin typeface="Josefin Sans Regular"/>
              </a:rPr>
              <a:t> item (</a:t>
            </a:r>
            <a:r>
              <a:rPr lang="en-US" sz="5000" dirty="0" err="1">
                <a:solidFill>
                  <a:srgbClr val="3B4C42"/>
                </a:solidFill>
                <a:latin typeface="Josefin Sans Regular"/>
              </a:rPr>
              <a:t>khi</a:t>
            </a:r>
            <a:r>
              <a:rPr lang="en-US" sz="5000" dirty="0">
                <a:solidFill>
                  <a:srgbClr val="3B4C42"/>
                </a:solidFill>
                <a:latin typeface="Josefin Sans Regular"/>
              </a:rPr>
              <a:t> </a:t>
            </a:r>
            <a:r>
              <a:rPr lang="en-US" sz="5000" dirty="0" err="1">
                <a:solidFill>
                  <a:srgbClr val="3B4C42"/>
                </a:solidFill>
                <a:latin typeface="Josefin Sans Regular"/>
              </a:rPr>
              <a:t>ấn</a:t>
            </a:r>
            <a:r>
              <a:rPr lang="en-US" sz="5000" dirty="0">
                <a:solidFill>
                  <a:srgbClr val="3B4C42"/>
                </a:solidFill>
                <a:latin typeface="Josefin Sans Regular"/>
              </a:rPr>
              <a:t> </a:t>
            </a:r>
            <a:r>
              <a:rPr lang="en-US" sz="5000" dirty="0" err="1">
                <a:solidFill>
                  <a:srgbClr val="3B4C42"/>
                </a:solidFill>
                <a:latin typeface="Josefin Sans Regular"/>
              </a:rPr>
              <a:t>vào</a:t>
            </a:r>
            <a:r>
              <a:rPr lang="en-US" sz="5000" dirty="0">
                <a:solidFill>
                  <a:srgbClr val="3B4C42"/>
                </a:solidFill>
                <a:latin typeface="Josefin Sans Regular"/>
              </a:rPr>
              <a:t> icon </a:t>
            </a:r>
            <a:r>
              <a:rPr lang="en-US" sz="5000" dirty="0" err="1">
                <a:solidFill>
                  <a:srgbClr val="3B4C42"/>
                </a:solidFill>
                <a:latin typeface="Josefin Sans Regular"/>
              </a:rPr>
              <a:t>thùng</a:t>
            </a:r>
            <a:r>
              <a:rPr lang="en-US" sz="5000" dirty="0">
                <a:solidFill>
                  <a:srgbClr val="3B4C42"/>
                </a:solidFill>
                <a:latin typeface="Josefin Sans Regular"/>
              </a:rPr>
              <a:t> </a:t>
            </a:r>
            <a:r>
              <a:rPr lang="en-US" sz="5000" dirty="0" err="1">
                <a:solidFill>
                  <a:srgbClr val="3B4C42"/>
                </a:solidFill>
                <a:latin typeface="Josefin Sans Regular"/>
              </a:rPr>
              <a:t>rác</a:t>
            </a:r>
            <a:r>
              <a:rPr lang="en-US" sz="5000" dirty="0">
                <a:solidFill>
                  <a:srgbClr val="3B4C42"/>
                </a:solidFill>
                <a:latin typeface="Josefin Sans Regular"/>
              </a:rPr>
              <a:t>)</a:t>
            </a:r>
          </a:p>
        </p:txBody>
      </p:sp>
      <p:pic>
        <p:nvPicPr>
          <p:cNvPr id="16386" name="Picture 2">
            <a:extLst>
              <a:ext uri="{FF2B5EF4-FFF2-40B4-BE49-F238E27FC236}">
                <a16:creationId xmlns:a16="http://schemas.microsoft.com/office/drawing/2014/main" id="{E5F2C127-697F-956A-2BF0-3A0975375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1166" y="3848100"/>
            <a:ext cx="1042566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36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pic>
        <p:nvPicPr>
          <p:cNvPr id="2050" name="Picture 2">
            <a:extLst>
              <a:ext uri="{FF2B5EF4-FFF2-40B4-BE49-F238E27FC236}">
                <a16:creationId xmlns:a16="http://schemas.microsoft.com/office/drawing/2014/main" id="{F67D8DBE-8A14-BD11-9B07-2BE4DA67B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267" y="3061620"/>
            <a:ext cx="13864070" cy="3414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
            <a:extLst>
              <a:ext uri="{FF2B5EF4-FFF2-40B4-BE49-F238E27FC236}">
                <a16:creationId xmlns:a16="http://schemas.microsoft.com/office/drawing/2014/main" id="{76F2C76B-3BF3-AFFB-86D7-DA0920B02CD5}"/>
              </a:ext>
            </a:extLst>
          </p:cNvPr>
          <p:cNvSpPr txBox="1"/>
          <p:nvPr/>
        </p:nvSpPr>
        <p:spPr>
          <a:xfrm>
            <a:off x="914400" y="8043492"/>
            <a:ext cx="13102603"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Các</a:t>
            </a:r>
            <a:r>
              <a:rPr lang="en-US" sz="5000" dirty="0">
                <a:solidFill>
                  <a:srgbClr val="3B4C42"/>
                </a:solidFill>
                <a:latin typeface="Josefin Sans Regular"/>
              </a:rPr>
              <a:t> </a:t>
            </a:r>
            <a:r>
              <a:rPr lang="en-US" sz="5000" dirty="0" err="1">
                <a:solidFill>
                  <a:srgbClr val="3B4C42"/>
                </a:solidFill>
                <a:latin typeface="Josefin Sans Regular"/>
              </a:rPr>
              <a:t>biến</a:t>
            </a:r>
            <a:r>
              <a:rPr lang="en-US" sz="5000" dirty="0">
                <a:solidFill>
                  <a:srgbClr val="3B4C42"/>
                </a:solidFill>
                <a:latin typeface="Josefin Sans Regular"/>
              </a:rPr>
              <a:t> </a:t>
            </a:r>
            <a:r>
              <a:rPr lang="en-US" sz="5000" dirty="0" err="1">
                <a:solidFill>
                  <a:srgbClr val="3B4C42"/>
                </a:solidFill>
                <a:latin typeface="Josefin Sans Regular"/>
              </a:rPr>
              <a:t>môi</a:t>
            </a:r>
            <a:r>
              <a:rPr lang="en-US" sz="5000" dirty="0">
                <a:solidFill>
                  <a:srgbClr val="3B4C42"/>
                </a:solidFill>
                <a:latin typeface="Josefin Sans Regular"/>
              </a:rPr>
              <a:t> </a:t>
            </a:r>
            <a:r>
              <a:rPr lang="en-US" sz="5000" dirty="0" err="1">
                <a:solidFill>
                  <a:srgbClr val="3B4C42"/>
                </a:solidFill>
                <a:latin typeface="Josefin Sans Regular"/>
              </a:rPr>
              <a:t>trường</a:t>
            </a:r>
            <a:r>
              <a:rPr lang="en-US" sz="5000" dirty="0">
                <a:solidFill>
                  <a:srgbClr val="3B4C42"/>
                </a:solidFill>
                <a:latin typeface="Josefin Sans Regular"/>
              </a:rPr>
              <a:t> </a:t>
            </a:r>
            <a:r>
              <a:rPr lang="en-US" sz="5000" dirty="0" err="1">
                <a:solidFill>
                  <a:srgbClr val="3B4C42"/>
                </a:solidFill>
                <a:latin typeface="Josefin Sans Regular"/>
              </a:rPr>
              <a:t>lưu</a:t>
            </a:r>
            <a:r>
              <a:rPr lang="en-US" sz="5000" dirty="0">
                <a:solidFill>
                  <a:srgbClr val="3B4C42"/>
                </a:solidFill>
                <a:latin typeface="Josefin Sans Regular"/>
              </a:rPr>
              <a:t> URL </a:t>
            </a:r>
            <a:r>
              <a:rPr lang="en-US" sz="5000" dirty="0" err="1">
                <a:solidFill>
                  <a:srgbClr val="3B4C42"/>
                </a:solidFill>
                <a:latin typeface="Josefin Sans Regular"/>
              </a:rPr>
              <a:t>của</a:t>
            </a:r>
            <a:r>
              <a:rPr lang="en-US" sz="5000" dirty="0">
                <a:solidFill>
                  <a:srgbClr val="3B4C42"/>
                </a:solidFill>
                <a:latin typeface="Josefin Sans Regular"/>
              </a:rPr>
              <a:t> Function</a:t>
            </a:r>
          </a:p>
        </p:txBody>
      </p:sp>
    </p:spTree>
    <p:extLst>
      <p:ext uri="{BB962C8B-B14F-4D97-AF65-F5344CB8AC3E}">
        <p14:creationId xmlns:p14="http://schemas.microsoft.com/office/powerpoint/2010/main" val="198251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2112732" y="8039100"/>
            <a:ext cx="11201400"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lấy</a:t>
            </a:r>
            <a:r>
              <a:rPr lang="en-US" sz="5000" dirty="0">
                <a:solidFill>
                  <a:srgbClr val="3B4C42"/>
                </a:solidFill>
                <a:latin typeface="Josefin Sans Regular"/>
              </a:rPr>
              <a:t> item </a:t>
            </a:r>
            <a:r>
              <a:rPr lang="en-US" sz="5000" dirty="0" err="1">
                <a:solidFill>
                  <a:srgbClr val="3B4C42"/>
                </a:solidFill>
                <a:latin typeface="Josefin Sans Regular"/>
              </a:rPr>
              <a:t>dựa</a:t>
            </a:r>
            <a:r>
              <a:rPr lang="en-US" sz="5000" dirty="0">
                <a:solidFill>
                  <a:srgbClr val="3B4C42"/>
                </a:solidFill>
                <a:latin typeface="Josefin Sans Regular"/>
              </a:rPr>
              <a:t> </a:t>
            </a:r>
            <a:r>
              <a:rPr lang="en-US" sz="5000" dirty="0" err="1">
                <a:solidFill>
                  <a:srgbClr val="3B4C42"/>
                </a:solidFill>
                <a:latin typeface="Josefin Sans Regular"/>
              </a:rPr>
              <a:t>vào</a:t>
            </a:r>
            <a:r>
              <a:rPr lang="en-US" sz="5000" dirty="0">
                <a:solidFill>
                  <a:srgbClr val="3B4C42"/>
                </a:solidFill>
                <a:latin typeface="Josefin Sans Regular"/>
              </a:rPr>
              <a:t> table name</a:t>
            </a:r>
          </a:p>
        </p:txBody>
      </p:sp>
      <p:pic>
        <p:nvPicPr>
          <p:cNvPr id="3074" name="Picture 2">
            <a:extLst>
              <a:ext uri="{FF2B5EF4-FFF2-40B4-BE49-F238E27FC236}">
                <a16:creationId xmlns:a16="http://schemas.microsoft.com/office/drawing/2014/main" id="{24B78626-22E4-D7B2-1DB8-E05DE0BBA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985022"/>
            <a:ext cx="12988464" cy="384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3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085541" flipH="1">
            <a:off x="-1516606" y="-1083454"/>
            <a:ext cx="4722596" cy="2936596"/>
          </a:xfrm>
          <a:prstGeom prst="rect">
            <a:avLst/>
          </a:prstGeom>
        </p:spPr>
      </p:pic>
      <p:sp>
        <p:nvSpPr>
          <p:cNvPr id="3" name="TextBox 3"/>
          <p:cNvSpPr txBox="1"/>
          <p:nvPr/>
        </p:nvSpPr>
        <p:spPr>
          <a:xfrm>
            <a:off x="2185055" y="115440"/>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Giới thiệu chung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1815">
            <a:off x="16599031" y="1962703"/>
            <a:ext cx="3032603" cy="444781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146937">
            <a:off x="-1530556" y="6416307"/>
            <a:ext cx="3061112" cy="44896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0550" flipH="1">
            <a:off x="14185052" y="7798549"/>
            <a:ext cx="5789924" cy="360028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501141">
            <a:off x="9828317" y="-2959569"/>
            <a:ext cx="3061112" cy="448963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744065" y="595318"/>
            <a:ext cx="4129818" cy="4114800"/>
          </a:xfrm>
          <a:prstGeom prst="rect">
            <a:avLst/>
          </a:prstGeom>
        </p:spPr>
      </p:pic>
      <p:sp>
        <p:nvSpPr>
          <p:cNvPr id="9" name="TextBox 9"/>
          <p:cNvSpPr txBox="1"/>
          <p:nvPr/>
        </p:nvSpPr>
        <p:spPr>
          <a:xfrm>
            <a:off x="2289921" y="4859373"/>
            <a:ext cx="13708159" cy="3009900"/>
          </a:xfrm>
          <a:prstGeom prst="rect">
            <a:avLst/>
          </a:prstGeom>
        </p:spPr>
        <p:txBody>
          <a:bodyPr lIns="0" tIns="0" rIns="0" bIns="0" rtlCol="0" anchor="t">
            <a:spAutoFit/>
          </a:bodyPr>
          <a:lstStyle/>
          <a:p>
            <a:pPr>
              <a:lnSpc>
                <a:spcPts val="4799"/>
              </a:lnSpc>
            </a:pPr>
            <a:r>
              <a:rPr lang="en-US" sz="3999">
                <a:solidFill>
                  <a:srgbClr val="545454"/>
                </a:solidFill>
                <a:latin typeface="Josefin Sans Regular Bold"/>
              </a:rPr>
              <a:t>Đề tài này chủ yếu tập trung vào việc kết hợp sử dụng Lambda và DynamoDB nhằm thực hiện các câu truy vấn để thêm, sửa, xóa dữ liệu trên database. Sau đó sử dụng S3 để lưu trữ hosting website</a:t>
            </a:r>
          </a:p>
          <a:p>
            <a:pPr>
              <a:lnSpc>
                <a:spcPts val="4799"/>
              </a:lnSpc>
              <a:spcBef>
                <a:spcPct val="0"/>
              </a:spcBef>
            </a:pPr>
            <a:endParaRPr lang="en-US" sz="3999">
              <a:solidFill>
                <a:srgbClr val="545454"/>
              </a:solidFill>
              <a:latin typeface="Josefin Sans Regular Bold"/>
            </a:endParaRPr>
          </a:p>
        </p:txBody>
      </p:sp>
      <p:sp>
        <p:nvSpPr>
          <p:cNvPr id="10" name="TextBox 10"/>
          <p:cNvSpPr txBox="1"/>
          <p:nvPr/>
        </p:nvSpPr>
        <p:spPr>
          <a:xfrm>
            <a:off x="2530157" y="3149844"/>
            <a:ext cx="6618447" cy="771525"/>
          </a:xfrm>
          <a:prstGeom prst="rect">
            <a:avLst/>
          </a:prstGeom>
        </p:spPr>
        <p:txBody>
          <a:bodyPr lIns="0" tIns="0" rIns="0" bIns="0" rtlCol="0" anchor="t">
            <a:spAutoFit/>
          </a:bodyPr>
          <a:lstStyle/>
          <a:p>
            <a:pPr algn="ctr">
              <a:lnSpc>
                <a:spcPts val="6000"/>
              </a:lnSpc>
            </a:pPr>
            <a:r>
              <a:rPr lang="en-US" sz="5000">
                <a:solidFill>
                  <a:srgbClr val="000000"/>
                </a:solidFill>
                <a:latin typeface="Josefin Sans Bold"/>
              </a:rPr>
              <a:t>3. Phạm vi nghiên cứu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2133600" y="9066483"/>
            <a:ext cx="11201400"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đăng</a:t>
            </a:r>
            <a:r>
              <a:rPr lang="en-US" sz="5000" dirty="0">
                <a:solidFill>
                  <a:srgbClr val="3B4C42"/>
                </a:solidFill>
                <a:latin typeface="Josefin Sans Regular"/>
              </a:rPr>
              <a:t> </a:t>
            </a:r>
            <a:r>
              <a:rPr lang="en-US" sz="5000" dirty="0" err="1">
                <a:solidFill>
                  <a:srgbClr val="3B4C42"/>
                </a:solidFill>
                <a:latin typeface="Josefin Sans Regular"/>
              </a:rPr>
              <a:t>nhập</a:t>
            </a:r>
            <a:endParaRPr lang="en-US" sz="5000" dirty="0">
              <a:solidFill>
                <a:srgbClr val="3B4C42"/>
              </a:solidFill>
              <a:latin typeface="Josefin Sans Regular"/>
            </a:endParaRPr>
          </a:p>
        </p:txBody>
      </p:sp>
      <p:pic>
        <p:nvPicPr>
          <p:cNvPr id="4098" name="Picture 2">
            <a:extLst>
              <a:ext uri="{FF2B5EF4-FFF2-40B4-BE49-F238E27FC236}">
                <a16:creationId xmlns:a16="http://schemas.microsoft.com/office/drawing/2014/main" id="{12B0849A-A64F-4689-8DE9-CD6F827389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5624" y="2464663"/>
            <a:ext cx="8359861" cy="49053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784AB9F-BE48-D54A-07AF-31ABD12435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5624" y="7370036"/>
            <a:ext cx="8512713" cy="168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303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9179822" y="5398407"/>
            <a:ext cx="7975517"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đăng</a:t>
            </a:r>
            <a:r>
              <a:rPr lang="en-US" sz="5000" dirty="0">
                <a:solidFill>
                  <a:srgbClr val="3B4C42"/>
                </a:solidFill>
                <a:latin typeface="Josefin Sans Regular"/>
              </a:rPr>
              <a:t> </a:t>
            </a:r>
            <a:r>
              <a:rPr lang="en-US" sz="5000" dirty="0" err="1">
                <a:solidFill>
                  <a:srgbClr val="3B4C42"/>
                </a:solidFill>
                <a:latin typeface="Josefin Sans Regular"/>
              </a:rPr>
              <a:t>ký</a:t>
            </a:r>
            <a:r>
              <a:rPr lang="en-US" sz="5000" dirty="0">
                <a:solidFill>
                  <a:srgbClr val="3B4C42"/>
                </a:solidFill>
                <a:latin typeface="Josefin Sans Regular"/>
              </a:rPr>
              <a:t> </a:t>
            </a:r>
            <a:r>
              <a:rPr lang="en-US" sz="5000" dirty="0" err="1">
                <a:solidFill>
                  <a:srgbClr val="3B4C42"/>
                </a:solidFill>
                <a:latin typeface="Josefin Sans Regular"/>
              </a:rPr>
              <a:t>tài</a:t>
            </a:r>
            <a:r>
              <a:rPr lang="en-US" sz="5000" dirty="0">
                <a:solidFill>
                  <a:srgbClr val="3B4C42"/>
                </a:solidFill>
                <a:latin typeface="Josefin Sans Regular"/>
              </a:rPr>
              <a:t> </a:t>
            </a:r>
            <a:r>
              <a:rPr lang="en-US" sz="5000" dirty="0" err="1">
                <a:solidFill>
                  <a:srgbClr val="3B4C42"/>
                </a:solidFill>
                <a:latin typeface="Josefin Sans Regular"/>
              </a:rPr>
              <a:t>khoản</a:t>
            </a:r>
            <a:endParaRPr lang="en-US" sz="5000" dirty="0">
              <a:solidFill>
                <a:srgbClr val="3B4C42"/>
              </a:solidFill>
              <a:latin typeface="Josefin Sans Regular"/>
            </a:endParaRPr>
          </a:p>
        </p:txBody>
      </p:sp>
      <p:pic>
        <p:nvPicPr>
          <p:cNvPr id="5122" name="Picture 2">
            <a:extLst>
              <a:ext uri="{FF2B5EF4-FFF2-40B4-BE49-F238E27FC236}">
                <a16:creationId xmlns:a16="http://schemas.microsoft.com/office/drawing/2014/main" id="{A7407523-BDAF-0007-0AD2-11CA262C98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2757" y="2658363"/>
            <a:ext cx="7316339" cy="49702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440051C-EB1D-F104-53A0-8CA9ACCC99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2757" y="7572541"/>
            <a:ext cx="7316339" cy="251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69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481840" y="8577337"/>
            <a:ext cx="11201400"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lấy</a:t>
            </a:r>
            <a:r>
              <a:rPr lang="en-US" sz="5000" dirty="0">
                <a:solidFill>
                  <a:srgbClr val="3B4C42"/>
                </a:solidFill>
                <a:latin typeface="Josefin Sans Regular"/>
              </a:rPr>
              <a:t> </a:t>
            </a:r>
            <a:r>
              <a:rPr lang="en-US" sz="5000" dirty="0" err="1">
                <a:solidFill>
                  <a:srgbClr val="3B4C42"/>
                </a:solidFill>
                <a:latin typeface="Josefin Sans Regular"/>
              </a:rPr>
              <a:t>tất</a:t>
            </a:r>
            <a:r>
              <a:rPr lang="en-US" sz="5000" dirty="0">
                <a:solidFill>
                  <a:srgbClr val="3B4C42"/>
                </a:solidFill>
                <a:latin typeface="Josefin Sans Regular"/>
              </a:rPr>
              <a:t> </a:t>
            </a:r>
            <a:r>
              <a:rPr lang="en-US" sz="5000" dirty="0" err="1">
                <a:solidFill>
                  <a:srgbClr val="3B4C42"/>
                </a:solidFill>
                <a:latin typeface="Josefin Sans Regular"/>
              </a:rPr>
              <a:t>cả</a:t>
            </a:r>
            <a:r>
              <a:rPr lang="en-US" sz="5000" dirty="0">
                <a:solidFill>
                  <a:srgbClr val="3B4C42"/>
                </a:solidFill>
                <a:latin typeface="Josefin Sans Regular"/>
              </a:rPr>
              <a:t> table </a:t>
            </a:r>
            <a:r>
              <a:rPr lang="en-US" sz="5000" dirty="0" err="1">
                <a:solidFill>
                  <a:srgbClr val="3B4C42"/>
                </a:solidFill>
                <a:latin typeface="Josefin Sans Regular"/>
              </a:rPr>
              <a:t>dựa</a:t>
            </a:r>
            <a:r>
              <a:rPr lang="en-US" sz="5000" dirty="0">
                <a:solidFill>
                  <a:srgbClr val="3B4C42"/>
                </a:solidFill>
                <a:latin typeface="Josefin Sans Regular"/>
              </a:rPr>
              <a:t> </a:t>
            </a:r>
            <a:r>
              <a:rPr lang="en-US" sz="5000" dirty="0" err="1">
                <a:solidFill>
                  <a:srgbClr val="3B4C42"/>
                </a:solidFill>
                <a:latin typeface="Josefin Sans Regular"/>
              </a:rPr>
              <a:t>vào</a:t>
            </a:r>
            <a:r>
              <a:rPr lang="en-US" sz="5000" dirty="0">
                <a:solidFill>
                  <a:srgbClr val="3B4C42"/>
                </a:solidFill>
                <a:latin typeface="Josefin Sans Regular"/>
              </a:rPr>
              <a:t> username </a:t>
            </a:r>
            <a:r>
              <a:rPr lang="en-US" sz="5000" dirty="0" err="1">
                <a:solidFill>
                  <a:srgbClr val="3B4C42"/>
                </a:solidFill>
                <a:latin typeface="Josefin Sans Regular"/>
              </a:rPr>
              <a:t>của</a:t>
            </a:r>
            <a:r>
              <a:rPr lang="en-US" sz="5000" dirty="0">
                <a:solidFill>
                  <a:srgbClr val="3B4C42"/>
                </a:solidFill>
                <a:latin typeface="Josefin Sans Regular"/>
              </a:rPr>
              <a:t> </a:t>
            </a:r>
            <a:r>
              <a:rPr lang="en-US" sz="5000" dirty="0" err="1">
                <a:solidFill>
                  <a:srgbClr val="3B4C42"/>
                </a:solidFill>
                <a:latin typeface="Josefin Sans Regular"/>
              </a:rPr>
              <a:t>tài</a:t>
            </a:r>
            <a:r>
              <a:rPr lang="en-US" sz="5000" dirty="0">
                <a:solidFill>
                  <a:srgbClr val="3B4C42"/>
                </a:solidFill>
                <a:latin typeface="Josefin Sans Regular"/>
              </a:rPr>
              <a:t> </a:t>
            </a:r>
            <a:r>
              <a:rPr lang="en-US" sz="5000" dirty="0" err="1">
                <a:solidFill>
                  <a:srgbClr val="3B4C42"/>
                </a:solidFill>
                <a:latin typeface="Josefin Sans Regular"/>
              </a:rPr>
              <a:t>khoản</a:t>
            </a:r>
            <a:r>
              <a:rPr lang="en-US" sz="5000" dirty="0">
                <a:solidFill>
                  <a:srgbClr val="3B4C42"/>
                </a:solidFill>
                <a:latin typeface="Josefin Sans Regular"/>
              </a:rPr>
              <a:t> </a:t>
            </a:r>
            <a:r>
              <a:rPr lang="en-US" sz="5000" dirty="0" err="1">
                <a:solidFill>
                  <a:srgbClr val="3B4C42"/>
                </a:solidFill>
                <a:latin typeface="Josefin Sans Regular"/>
              </a:rPr>
              <a:t>đăng</a:t>
            </a:r>
            <a:r>
              <a:rPr lang="en-US" sz="5000" dirty="0">
                <a:solidFill>
                  <a:srgbClr val="3B4C42"/>
                </a:solidFill>
                <a:latin typeface="Josefin Sans Regular"/>
              </a:rPr>
              <a:t> </a:t>
            </a:r>
            <a:r>
              <a:rPr lang="en-US" sz="5000" dirty="0" err="1">
                <a:solidFill>
                  <a:srgbClr val="3B4C42"/>
                </a:solidFill>
                <a:latin typeface="Josefin Sans Regular"/>
              </a:rPr>
              <a:t>nhập</a:t>
            </a:r>
            <a:endParaRPr lang="en-US" sz="5000" dirty="0">
              <a:solidFill>
                <a:srgbClr val="3B4C42"/>
              </a:solidFill>
              <a:latin typeface="Josefin Sans Regular"/>
            </a:endParaRPr>
          </a:p>
        </p:txBody>
      </p:sp>
      <p:pic>
        <p:nvPicPr>
          <p:cNvPr id="1026" name="Picture 2">
            <a:extLst>
              <a:ext uri="{FF2B5EF4-FFF2-40B4-BE49-F238E27FC236}">
                <a16:creationId xmlns:a16="http://schemas.microsoft.com/office/drawing/2014/main" id="{F98046CD-C641-763B-5ED1-CCACBB791D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9438" y="3606214"/>
            <a:ext cx="10733802" cy="424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2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666003" y="8686546"/>
            <a:ext cx="11201400"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thêm</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table</a:t>
            </a:r>
          </a:p>
        </p:txBody>
      </p:sp>
      <p:pic>
        <p:nvPicPr>
          <p:cNvPr id="2050" name="Picture 2">
            <a:extLst>
              <a:ext uri="{FF2B5EF4-FFF2-40B4-BE49-F238E27FC236}">
                <a16:creationId xmlns:a16="http://schemas.microsoft.com/office/drawing/2014/main" id="{9FE3104D-61DF-206F-2494-0B258BD0FC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9039" y="2975667"/>
            <a:ext cx="10134600" cy="48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01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666003" y="8686546"/>
            <a:ext cx="11201400"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xóa</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table</a:t>
            </a:r>
          </a:p>
        </p:txBody>
      </p:sp>
      <p:pic>
        <p:nvPicPr>
          <p:cNvPr id="3074" name="Picture 2">
            <a:extLst>
              <a:ext uri="{FF2B5EF4-FFF2-40B4-BE49-F238E27FC236}">
                <a16:creationId xmlns:a16="http://schemas.microsoft.com/office/drawing/2014/main" id="{5F788DFB-FEE2-5F1F-29F6-33FEA3FB00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003" y="3465940"/>
            <a:ext cx="12002625" cy="406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2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558040" y="8748117"/>
            <a:ext cx="11516597"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gọi</a:t>
            </a:r>
            <a:r>
              <a:rPr lang="en-US" sz="5000" dirty="0">
                <a:solidFill>
                  <a:srgbClr val="3B4C42"/>
                </a:solidFill>
                <a:latin typeface="Josefin Sans Regular"/>
              </a:rPr>
              <a:t> </a:t>
            </a:r>
            <a:r>
              <a:rPr lang="en-US" sz="5000" dirty="0" err="1">
                <a:solidFill>
                  <a:srgbClr val="3B4C42"/>
                </a:solidFill>
                <a:latin typeface="Josefin Sans Regular"/>
              </a:rPr>
              <a:t>tất</a:t>
            </a:r>
            <a:r>
              <a:rPr lang="en-US" sz="5000" dirty="0">
                <a:solidFill>
                  <a:srgbClr val="3B4C42"/>
                </a:solidFill>
                <a:latin typeface="Josefin Sans Regular"/>
              </a:rPr>
              <a:t> </a:t>
            </a:r>
            <a:r>
              <a:rPr lang="en-US" sz="5000" dirty="0" err="1">
                <a:solidFill>
                  <a:srgbClr val="3B4C42"/>
                </a:solidFill>
                <a:latin typeface="Josefin Sans Regular"/>
              </a:rPr>
              <a:t>cả</a:t>
            </a:r>
            <a:r>
              <a:rPr lang="en-US" sz="5000" dirty="0">
                <a:solidFill>
                  <a:srgbClr val="3B4C42"/>
                </a:solidFill>
                <a:latin typeface="Josefin Sans Regular"/>
              </a:rPr>
              <a:t> table </a:t>
            </a:r>
            <a:r>
              <a:rPr lang="en-US" sz="5000" dirty="0" err="1">
                <a:solidFill>
                  <a:srgbClr val="3B4C42"/>
                </a:solidFill>
                <a:latin typeface="Josefin Sans Regular"/>
              </a:rPr>
              <a:t>theo</a:t>
            </a:r>
            <a:r>
              <a:rPr lang="en-US" sz="5000" dirty="0">
                <a:solidFill>
                  <a:srgbClr val="3B4C42"/>
                </a:solidFill>
                <a:latin typeface="Josefin Sans Regular"/>
              </a:rPr>
              <a:t> username </a:t>
            </a:r>
            <a:r>
              <a:rPr lang="en-US" sz="5000" dirty="0" err="1">
                <a:solidFill>
                  <a:srgbClr val="3B4C42"/>
                </a:solidFill>
                <a:latin typeface="Josefin Sans Regular"/>
              </a:rPr>
              <a:t>để</a:t>
            </a:r>
            <a:r>
              <a:rPr lang="en-US" sz="5000" dirty="0">
                <a:solidFill>
                  <a:srgbClr val="3B4C42"/>
                </a:solidFill>
                <a:latin typeface="Josefin Sans Regular"/>
              </a:rPr>
              <a:t> </a:t>
            </a:r>
            <a:r>
              <a:rPr lang="en-US" sz="5000" dirty="0" err="1">
                <a:solidFill>
                  <a:srgbClr val="3B4C42"/>
                </a:solidFill>
                <a:latin typeface="Josefin Sans Regular"/>
              </a:rPr>
              <a:t>lấy</a:t>
            </a:r>
            <a:r>
              <a:rPr lang="en-US" sz="5000" dirty="0">
                <a:solidFill>
                  <a:srgbClr val="3B4C42"/>
                </a:solidFill>
                <a:latin typeface="Josefin Sans Regular"/>
              </a:rPr>
              <a:t> </a:t>
            </a:r>
            <a:r>
              <a:rPr lang="en-US" sz="5000" dirty="0" err="1">
                <a:solidFill>
                  <a:srgbClr val="3B4C42"/>
                </a:solidFill>
                <a:latin typeface="Josefin Sans Regular"/>
              </a:rPr>
              <a:t>ra</a:t>
            </a:r>
            <a:r>
              <a:rPr lang="en-US" sz="5000" dirty="0">
                <a:solidFill>
                  <a:srgbClr val="3B4C42"/>
                </a:solidFill>
                <a:latin typeface="Josefin Sans Regular"/>
              </a:rPr>
              <a:t> table </a:t>
            </a:r>
            <a:r>
              <a:rPr lang="en-US" sz="5000" dirty="0" err="1">
                <a:solidFill>
                  <a:srgbClr val="3B4C42"/>
                </a:solidFill>
                <a:latin typeface="Josefin Sans Regular"/>
              </a:rPr>
              <a:t>muốn</a:t>
            </a:r>
            <a:r>
              <a:rPr lang="en-US" sz="5000" dirty="0">
                <a:solidFill>
                  <a:srgbClr val="3B4C42"/>
                </a:solidFill>
                <a:latin typeface="Josefin Sans Regular"/>
              </a:rPr>
              <a:t> </a:t>
            </a:r>
            <a:r>
              <a:rPr lang="en-US" sz="5000" dirty="0" err="1">
                <a:solidFill>
                  <a:srgbClr val="3B4C42"/>
                </a:solidFill>
                <a:latin typeface="Josefin Sans Regular"/>
              </a:rPr>
              <a:t>quản</a:t>
            </a:r>
            <a:r>
              <a:rPr lang="en-US" sz="5000" dirty="0">
                <a:solidFill>
                  <a:srgbClr val="3B4C42"/>
                </a:solidFill>
                <a:latin typeface="Josefin Sans Regular"/>
              </a:rPr>
              <a:t> </a:t>
            </a:r>
            <a:r>
              <a:rPr lang="en-US" sz="5000" dirty="0" err="1">
                <a:solidFill>
                  <a:srgbClr val="3B4C42"/>
                </a:solidFill>
                <a:latin typeface="Josefin Sans Regular"/>
              </a:rPr>
              <a:t>lý</a:t>
            </a:r>
            <a:endParaRPr lang="en-US" sz="5000" dirty="0">
              <a:solidFill>
                <a:srgbClr val="3B4C42"/>
              </a:solidFill>
              <a:latin typeface="Josefin Sans Regular"/>
            </a:endParaRPr>
          </a:p>
        </p:txBody>
      </p:sp>
      <p:pic>
        <p:nvPicPr>
          <p:cNvPr id="4098" name="Picture 2">
            <a:extLst>
              <a:ext uri="{FF2B5EF4-FFF2-40B4-BE49-F238E27FC236}">
                <a16:creationId xmlns:a16="http://schemas.microsoft.com/office/drawing/2014/main" id="{10484EC6-DD04-FEEA-70B5-A69075A7E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7728" y="2628930"/>
            <a:ext cx="8510874" cy="589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00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558040" y="8748117"/>
            <a:ext cx="11516597"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lấy</a:t>
            </a:r>
            <a:r>
              <a:rPr lang="en-US" sz="5000" dirty="0">
                <a:solidFill>
                  <a:srgbClr val="3B4C42"/>
                </a:solidFill>
                <a:latin typeface="Josefin Sans Regular"/>
              </a:rPr>
              <a:t> </a:t>
            </a:r>
            <a:r>
              <a:rPr lang="en-US" sz="5000" dirty="0" err="1">
                <a:solidFill>
                  <a:srgbClr val="3B4C42"/>
                </a:solidFill>
                <a:latin typeface="Josefin Sans Regular"/>
              </a:rPr>
              <a:t>tất</a:t>
            </a:r>
            <a:r>
              <a:rPr lang="en-US" sz="5000" dirty="0">
                <a:solidFill>
                  <a:srgbClr val="3B4C42"/>
                </a:solidFill>
                <a:latin typeface="Josefin Sans Regular"/>
              </a:rPr>
              <a:t> </a:t>
            </a:r>
            <a:r>
              <a:rPr lang="en-US" sz="5000" dirty="0" err="1">
                <a:solidFill>
                  <a:srgbClr val="3B4C42"/>
                </a:solidFill>
                <a:latin typeface="Josefin Sans Regular"/>
              </a:rPr>
              <a:t>cả</a:t>
            </a:r>
            <a:r>
              <a:rPr lang="en-US" sz="5000" dirty="0">
                <a:solidFill>
                  <a:srgbClr val="3B4C42"/>
                </a:solidFill>
                <a:latin typeface="Josefin Sans Regular"/>
              </a:rPr>
              <a:t> item </a:t>
            </a:r>
            <a:r>
              <a:rPr lang="en-US" sz="5000" dirty="0" err="1">
                <a:solidFill>
                  <a:srgbClr val="3B4C42"/>
                </a:solidFill>
                <a:latin typeface="Josefin Sans Regular"/>
              </a:rPr>
              <a:t>trong</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table </a:t>
            </a:r>
          </a:p>
        </p:txBody>
      </p:sp>
      <p:pic>
        <p:nvPicPr>
          <p:cNvPr id="5122" name="Picture 2">
            <a:extLst>
              <a:ext uri="{FF2B5EF4-FFF2-40B4-BE49-F238E27FC236}">
                <a16:creationId xmlns:a16="http://schemas.microsoft.com/office/drawing/2014/main" id="{5F83F8EA-06AE-8330-DB5C-51E544EBA0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082" y="2705100"/>
            <a:ext cx="9525000" cy="54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86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558040" y="8748117"/>
            <a:ext cx="11516597"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thêm</a:t>
            </a:r>
            <a:r>
              <a:rPr lang="en-US" sz="5000" dirty="0">
                <a:solidFill>
                  <a:srgbClr val="3B4C42"/>
                </a:solidFill>
                <a:latin typeface="Josefin Sans Regular"/>
              </a:rPr>
              <a:t> </a:t>
            </a:r>
            <a:r>
              <a:rPr lang="en-US" sz="5000" dirty="0" err="1">
                <a:solidFill>
                  <a:srgbClr val="3B4C42"/>
                </a:solidFill>
                <a:latin typeface="Josefin Sans Regular"/>
              </a:rPr>
              <a:t>hoặc</a:t>
            </a:r>
            <a:r>
              <a:rPr lang="en-US" sz="5000" dirty="0">
                <a:solidFill>
                  <a:srgbClr val="3B4C42"/>
                </a:solidFill>
                <a:latin typeface="Josefin Sans Regular"/>
              </a:rPr>
              <a:t> </a:t>
            </a:r>
            <a:r>
              <a:rPr lang="en-US" sz="5000" dirty="0" err="1">
                <a:solidFill>
                  <a:srgbClr val="3B4C42"/>
                </a:solidFill>
                <a:latin typeface="Josefin Sans Regular"/>
              </a:rPr>
              <a:t>chỉnh</a:t>
            </a:r>
            <a:r>
              <a:rPr lang="en-US" sz="5000" dirty="0">
                <a:solidFill>
                  <a:srgbClr val="3B4C42"/>
                </a:solidFill>
                <a:latin typeface="Josefin Sans Regular"/>
              </a:rPr>
              <a:t> </a:t>
            </a:r>
            <a:r>
              <a:rPr lang="en-US" sz="5000" dirty="0" err="1">
                <a:solidFill>
                  <a:srgbClr val="3B4C42"/>
                </a:solidFill>
                <a:latin typeface="Josefin Sans Regular"/>
              </a:rPr>
              <a:t>sửa</a:t>
            </a:r>
            <a:r>
              <a:rPr lang="en-US" sz="5000" dirty="0">
                <a:solidFill>
                  <a:srgbClr val="3B4C42"/>
                </a:solidFill>
                <a:latin typeface="Josefin Sans Regular"/>
              </a:rPr>
              <a:t> </a:t>
            </a:r>
            <a:r>
              <a:rPr lang="en-US" sz="5000" dirty="0" err="1">
                <a:solidFill>
                  <a:srgbClr val="3B4C42"/>
                </a:solidFill>
                <a:latin typeface="Josefin Sans Regular"/>
              </a:rPr>
              <a:t>các</a:t>
            </a:r>
            <a:r>
              <a:rPr lang="en-US" sz="5000" dirty="0">
                <a:solidFill>
                  <a:srgbClr val="3B4C42"/>
                </a:solidFill>
                <a:latin typeface="Josefin Sans Regular"/>
              </a:rPr>
              <a:t> item </a:t>
            </a:r>
            <a:r>
              <a:rPr lang="en-US" sz="5000" dirty="0" err="1">
                <a:solidFill>
                  <a:srgbClr val="3B4C42"/>
                </a:solidFill>
                <a:latin typeface="Josefin Sans Regular"/>
              </a:rPr>
              <a:t>trong</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table</a:t>
            </a:r>
          </a:p>
        </p:txBody>
      </p:sp>
      <p:pic>
        <p:nvPicPr>
          <p:cNvPr id="6146" name="Picture 2">
            <a:extLst>
              <a:ext uri="{FF2B5EF4-FFF2-40B4-BE49-F238E27FC236}">
                <a16:creationId xmlns:a16="http://schemas.microsoft.com/office/drawing/2014/main" id="{0612D170-1563-12F7-67A5-0C87492D0B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78" y="3245141"/>
            <a:ext cx="7033228" cy="48011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953744B-01DF-8E09-94CF-5C3379D60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5807" y="3245141"/>
            <a:ext cx="8322988" cy="480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958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336503"/>
          </a:xfrm>
          <a:prstGeom prst="rect">
            <a:avLst/>
          </a:prstGeom>
          <a:solidFill>
            <a:srgbClr val="CED8BE"/>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47917" y="0"/>
            <a:ext cx="2328605" cy="34428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67403" y="884675"/>
            <a:ext cx="2880515" cy="4258825"/>
          </a:xfrm>
          <a:prstGeom prst="rect">
            <a:avLst/>
          </a:prstGeom>
        </p:spPr>
      </p:pic>
      <p:pic>
        <p:nvPicPr>
          <p:cNvPr id="7" name="Picture 7"/>
          <p:cNvPicPr>
            <a:picLocks noChangeAspect="1"/>
          </p:cNvPicPr>
          <p:nvPr/>
        </p:nvPicPr>
        <p:blipFill>
          <a:blip r:embed="rId6"/>
          <a:srcRect/>
          <a:stretch>
            <a:fillRect/>
          </a:stretch>
        </p:blipFill>
        <p:spPr>
          <a:xfrm>
            <a:off x="13733157" y="6937290"/>
            <a:ext cx="4029521" cy="2981846"/>
          </a:xfrm>
          <a:prstGeom prst="rect">
            <a:avLst/>
          </a:prstGeom>
        </p:spPr>
      </p:pic>
      <p:sp>
        <p:nvSpPr>
          <p:cNvPr id="8" name="TextBox 8"/>
          <p:cNvSpPr txBox="1"/>
          <p:nvPr/>
        </p:nvSpPr>
        <p:spPr>
          <a:xfrm>
            <a:off x="0" y="400050"/>
            <a:ext cx="7316339" cy="1238250"/>
          </a:xfrm>
          <a:prstGeom prst="rect">
            <a:avLst/>
          </a:prstGeom>
        </p:spPr>
        <p:txBody>
          <a:bodyPr lIns="0" tIns="0" rIns="0" bIns="0" rtlCol="0" anchor="t">
            <a:spAutoFit/>
          </a:bodyPr>
          <a:lstStyle/>
          <a:p>
            <a:pPr algn="ctr">
              <a:lnSpc>
                <a:spcPts val="9600"/>
              </a:lnSpc>
            </a:pPr>
            <a:r>
              <a:rPr lang="en-US" sz="8000">
                <a:solidFill>
                  <a:srgbClr val="3B4C42"/>
                </a:solidFill>
                <a:latin typeface="Josefin Sans Bold Bold"/>
              </a:rPr>
              <a:t>CÀI ĐẶT</a:t>
            </a:r>
          </a:p>
        </p:txBody>
      </p:sp>
      <p:sp>
        <p:nvSpPr>
          <p:cNvPr id="9" name="TextBox 9"/>
          <p:cNvSpPr txBox="1"/>
          <p:nvPr/>
        </p:nvSpPr>
        <p:spPr>
          <a:xfrm>
            <a:off x="586074" y="1628775"/>
            <a:ext cx="9243726" cy="923330"/>
          </a:xfrm>
          <a:prstGeom prst="rect">
            <a:avLst/>
          </a:prstGeom>
        </p:spPr>
        <p:txBody>
          <a:bodyPr wrap="square" lIns="0" tIns="0" rIns="0" bIns="0" rtlCol="0" anchor="t">
            <a:spAutoFit/>
          </a:bodyPr>
          <a:lstStyle/>
          <a:p>
            <a:pPr algn="ctr">
              <a:lnSpc>
                <a:spcPts val="7200"/>
              </a:lnSpc>
              <a:spcBef>
                <a:spcPct val="0"/>
              </a:spcBef>
            </a:pPr>
            <a:r>
              <a:rPr lang="en-US" sz="6000" dirty="0">
                <a:solidFill>
                  <a:srgbClr val="000000"/>
                </a:solidFill>
                <a:latin typeface="Alegreya Bold"/>
              </a:rPr>
              <a:t>Function call API</a:t>
            </a:r>
          </a:p>
        </p:txBody>
      </p:sp>
      <p:sp>
        <p:nvSpPr>
          <p:cNvPr id="5" name="TextBox 8">
            <a:extLst>
              <a:ext uri="{FF2B5EF4-FFF2-40B4-BE49-F238E27FC236}">
                <a16:creationId xmlns:a16="http://schemas.microsoft.com/office/drawing/2014/main" id="{76F2C76B-3BF3-AFFB-86D7-DA0920B02CD5}"/>
              </a:ext>
            </a:extLst>
          </p:cNvPr>
          <p:cNvSpPr txBox="1"/>
          <p:nvPr/>
        </p:nvSpPr>
        <p:spPr>
          <a:xfrm>
            <a:off x="1558040" y="8748117"/>
            <a:ext cx="11516597" cy="1538883"/>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3B4C42"/>
                </a:solidFill>
                <a:latin typeface="Josefin Sans Regular"/>
              </a:rPr>
              <a:t>Gọi</a:t>
            </a:r>
            <a:r>
              <a:rPr lang="en-US" sz="5000" dirty="0">
                <a:solidFill>
                  <a:srgbClr val="3B4C42"/>
                </a:solidFill>
                <a:latin typeface="Josefin Sans Regular"/>
              </a:rPr>
              <a:t> API </a:t>
            </a:r>
            <a:r>
              <a:rPr lang="en-US" sz="5000" dirty="0" err="1">
                <a:solidFill>
                  <a:srgbClr val="3B4C42"/>
                </a:solidFill>
                <a:latin typeface="Josefin Sans Regular"/>
              </a:rPr>
              <a:t>xử</a:t>
            </a:r>
            <a:r>
              <a:rPr lang="en-US" sz="5000" dirty="0">
                <a:solidFill>
                  <a:srgbClr val="3B4C42"/>
                </a:solidFill>
                <a:latin typeface="Josefin Sans Regular"/>
              </a:rPr>
              <a:t> </a:t>
            </a:r>
            <a:r>
              <a:rPr lang="en-US" sz="5000" dirty="0" err="1">
                <a:solidFill>
                  <a:srgbClr val="3B4C42"/>
                </a:solidFill>
                <a:latin typeface="Josefin Sans Regular"/>
              </a:rPr>
              <a:t>lý</a:t>
            </a:r>
            <a:r>
              <a:rPr lang="en-US" sz="5000" dirty="0">
                <a:solidFill>
                  <a:srgbClr val="3B4C42"/>
                </a:solidFill>
                <a:latin typeface="Josefin Sans Regular"/>
              </a:rPr>
              <a:t> </a:t>
            </a:r>
            <a:r>
              <a:rPr lang="en-US" sz="5000" dirty="0" err="1">
                <a:solidFill>
                  <a:srgbClr val="3B4C42"/>
                </a:solidFill>
                <a:latin typeface="Josefin Sans Regular"/>
              </a:rPr>
              <a:t>việc</a:t>
            </a:r>
            <a:r>
              <a:rPr lang="en-US" sz="5000" dirty="0">
                <a:solidFill>
                  <a:srgbClr val="3B4C42"/>
                </a:solidFill>
                <a:latin typeface="Josefin Sans Regular"/>
              </a:rPr>
              <a:t> </a:t>
            </a:r>
            <a:r>
              <a:rPr lang="en-US" sz="5000" dirty="0" err="1">
                <a:solidFill>
                  <a:srgbClr val="3B4C42"/>
                </a:solidFill>
                <a:latin typeface="Josefin Sans Regular"/>
              </a:rPr>
              <a:t>xóa</a:t>
            </a:r>
            <a:r>
              <a:rPr lang="en-US" sz="5000" dirty="0">
                <a:solidFill>
                  <a:srgbClr val="3B4C42"/>
                </a:solidFill>
                <a:latin typeface="Josefin Sans Regular"/>
              </a:rPr>
              <a:t> </a:t>
            </a:r>
            <a:r>
              <a:rPr lang="en-US" sz="5000" dirty="0" err="1">
                <a:solidFill>
                  <a:srgbClr val="3B4C42"/>
                </a:solidFill>
                <a:latin typeface="Josefin Sans Regular"/>
              </a:rPr>
              <a:t>một</a:t>
            </a:r>
            <a:r>
              <a:rPr lang="en-US" sz="5000" dirty="0">
                <a:solidFill>
                  <a:srgbClr val="3B4C42"/>
                </a:solidFill>
                <a:latin typeface="Josefin Sans Regular"/>
              </a:rPr>
              <a:t> item </a:t>
            </a:r>
            <a:r>
              <a:rPr lang="en-US" sz="5000" dirty="0" err="1">
                <a:solidFill>
                  <a:srgbClr val="3B4C42"/>
                </a:solidFill>
                <a:latin typeface="Josefin Sans Regular"/>
              </a:rPr>
              <a:t>trong</a:t>
            </a:r>
            <a:r>
              <a:rPr lang="en-US" sz="5000" dirty="0">
                <a:solidFill>
                  <a:srgbClr val="3B4C42"/>
                </a:solidFill>
                <a:latin typeface="Josefin Sans Regular"/>
              </a:rPr>
              <a:t> table</a:t>
            </a:r>
          </a:p>
        </p:txBody>
      </p:sp>
      <p:pic>
        <p:nvPicPr>
          <p:cNvPr id="7170" name="Picture 2">
            <a:extLst>
              <a:ext uri="{FF2B5EF4-FFF2-40B4-BE49-F238E27FC236}">
                <a16:creationId xmlns:a16="http://schemas.microsoft.com/office/drawing/2014/main" id="{B7E1C3B1-328B-A7C1-564F-17668AF5F3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5338" y="2720027"/>
            <a:ext cx="8382000" cy="569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580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12469" y="2400300"/>
            <a:ext cx="12860931" cy="748899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634351"/>
            <a:ext cx="16802100" cy="1130908"/>
          </a:xfrm>
          <a:prstGeom prst="rect">
            <a:avLst/>
          </a:prstGeom>
        </p:spPr>
      </p:pic>
      <p:sp>
        <p:nvSpPr>
          <p:cNvPr id="6" name="TextBox 6"/>
          <p:cNvSpPr txBox="1"/>
          <p:nvPr/>
        </p:nvSpPr>
        <p:spPr>
          <a:xfrm>
            <a:off x="882535" y="571155"/>
            <a:ext cx="14890865" cy="2462213"/>
          </a:xfrm>
          <a:prstGeom prst="rect">
            <a:avLst/>
          </a:prstGeom>
        </p:spPr>
        <p:txBody>
          <a:bodyPr wrap="square" lIns="0" tIns="0" rIns="0" bIns="0" rtlCol="0" anchor="t">
            <a:spAutoFit/>
          </a:bodyPr>
          <a:lstStyle/>
          <a:p>
            <a:pPr algn="ctr">
              <a:lnSpc>
                <a:spcPts val="9600"/>
              </a:lnSpc>
            </a:pPr>
            <a:r>
              <a:rPr lang="en-US" sz="8000" dirty="0">
                <a:solidFill>
                  <a:schemeClr val="bg1"/>
                </a:solidFill>
                <a:latin typeface="Calibri" panose="020F0502020204030204" pitchFamily="34" charset="0"/>
              </a:rPr>
              <a:t>Demo </a:t>
            </a:r>
            <a:r>
              <a:rPr lang="en-US" sz="8000" dirty="0" err="1">
                <a:solidFill>
                  <a:schemeClr val="bg1"/>
                </a:solidFill>
                <a:latin typeface="Calibri" panose="020F0502020204030204" pitchFamily="34" charset="0"/>
              </a:rPr>
              <a:t>cài</a:t>
            </a:r>
            <a:r>
              <a:rPr lang="en-US" sz="8000" dirty="0">
                <a:solidFill>
                  <a:schemeClr val="bg1"/>
                </a:solidFill>
                <a:latin typeface="Calibri" panose="020F0502020204030204" pitchFamily="34" charset="0"/>
              </a:rPr>
              <a:t> </a:t>
            </a:r>
            <a:r>
              <a:rPr lang="en-US" sz="8000" dirty="0" err="1">
                <a:solidFill>
                  <a:schemeClr val="bg1"/>
                </a:solidFill>
                <a:latin typeface="Calibri" panose="020F0502020204030204" pitchFamily="34" charset="0"/>
              </a:rPr>
              <a:t>đặt</a:t>
            </a:r>
            <a:r>
              <a:rPr lang="en-US" sz="8000" dirty="0">
                <a:solidFill>
                  <a:schemeClr val="bg1"/>
                </a:solidFill>
                <a:latin typeface="Calibri" panose="020F0502020204030204" pitchFamily="34" charset="0"/>
              </a:rPr>
              <a:t> local </a:t>
            </a:r>
            <a:r>
              <a:rPr lang="en-US" sz="8000" dirty="0" err="1">
                <a:solidFill>
                  <a:schemeClr val="bg1"/>
                </a:solidFill>
                <a:latin typeface="Calibri" panose="020F0502020204030204" pitchFamily="34" charset="0"/>
              </a:rPr>
              <a:t>và</a:t>
            </a:r>
            <a:r>
              <a:rPr lang="en-US" sz="8000" dirty="0">
                <a:solidFill>
                  <a:schemeClr val="bg1"/>
                </a:solidFill>
                <a:latin typeface="Calibri" panose="020F0502020204030204" pitchFamily="34" charset="0"/>
              </a:rPr>
              <a:t> </a:t>
            </a:r>
            <a:r>
              <a:rPr lang="en-US" sz="8000" dirty="0" err="1">
                <a:solidFill>
                  <a:schemeClr val="bg1"/>
                </a:solidFill>
                <a:latin typeface="Calibri" panose="020F0502020204030204" pitchFamily="34" charset="0"/>
              </a:rPr>
              <a:t>aws</a:t>
            </a:r>
            <a:endParaRPr lang="en-US" sz="8000" dirty="0">
              <a:solidFill>
                <a:schemeClr val="bg1"/>
              </a:solidFill>
              <a:latin typeface="Calibri" panose="020F0502020204030204" pitchFamily="34" charset="0"/>
            </a:endParaRPr>
          </a:p>
          <a:p>
            <a:pPr algn="ctr">
              <a:lnSpc>
                <a:spcPts val="9600"/>
              </a:lnSpc>
            </a:pPr>
            <a:endParaRPr lang="en-US" sz="8000" dirty="0">
              <a:solidFill>
                <a:schemeClr val="bg1"/>
              </a:solidFill>
              <a:latin typeface="Calibri" panose="020F0502020204030204" pitchFamily="34" charset="0"/>
            </a:endParaRP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68196" y="5248496"/>
            <a:ext cx="2147478" cy="4525336"/>
          </a:xfrm>
          <a:prstGeom prst="rect">
            <a:avLst/>
          </a:prstGeom>
        </p:spPr>
      </p:pic>
    </p:spTree>
    <p:extLst>
      <p:ext uri="{BB962C8B-B14F-4D97-AF65-F5344CB8AC3E}">
        <p14:creationId xmlns:p14="http://schemas.microsoft.com/office/powerpoint/2010/main" val="339215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085541" flipH="1">
            <a:off x="-1516606" y="-1083454"/>
            <a:ext cx="4722596" cy="2936596"/>
          </a:xfrm>
          <a:prstGeom prst="rect">
            <a:avLst/>
          </a:prstGeom>
        </p:spPr>
      </p:pic>
      <p:sp>
        <p:nvSpPr>
          <p:cNvPr id="3" name="TextBox 3"/>
          <p:cNvSpPr txBox="1"/>
          <p:nvPr/>
        </p:nvSpPr>
        <p:spPr>
          <a:xfrm>
            <a:off x="2185055" y="115440"/>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Giới thiệu chung</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1815">
            <a:off x="16599031" y="1962703"/>
            <a:ext cx="3032603" cy="444781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146937">
            <a:off x="-1530556" y="6416307"/>
            <a:ext cx="3061112" cy="44896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0550" flipH="1">
            <a:off x="14185052" y="7798549"/>
            <a:ext cx="5789924" cy="360028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501141">
            <a:off x="9828317" y="-2959569"/>
            <a:ext cx="3061112" cy="4489631"/>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695343" y="1648621"/>
            <a:ext cx="4311473" cy="4114800"/>
          </a:xfrm>
          <a:prstGeom prst="rect">
            <a:avLst/>
          </a:prstGeom>
        </p:spPr>
      </p:pic>
      <p:sp>
        <p:nvSpPr>
          <p:cNvPr id="9" name="TextBox 9"/>
          <p:cNvSpPr txBox="1"/>
          <p:nvPr/>
        </p:nvSpPr>
        <p:spPr>
          <a:xfrm>
            <a:off x="2270871" y="4859373"/>
            <a:ext cx="13708159" cy="4308872"/>
          </a:xfrm>
          <a:prstGeom prst="rect">
            <a:avLst/>
          </a:prstGeom>
        </p:spPr>
        <p:txBody>
          <a:bodyPr lIns="0" tIns="0" rIns="0" bIns="0" rtlCol="0" anchor="t">
            <a:spAutoFit/>
          </a:bodyPr>
          <a:lstStyle/>
          <a:p>
            <a:pPr>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Cài</a:t>
            </a:r>
            <a:r>
              <a:rPr lang="en-US" sz="3999" dirty="0">
                <a:solidFill>
                  <a:srgbClr val="545454"/>
                </a:solidFill>
                <a:latin typeface="Josefin Sans Regular Bold"/>
              </a:rPr>
              <a:t> </a:t>
            </a:r>
            <a:r>
              <a:rPr lang="en-US" sz="3999" dirty="0" err="1">
                <a:solidFill>
                  <a:srgbClr val="545454"/>
                </a:solidFill>
                <a:latin typeface="Josefin Sans Regular Bold"/>
              </a:rPr>
              <a:t>đặt</a:t>
            </a:r>
            <a:r>
              <a:rPr lang="en-US" sz="3999" dirty="0">
                <a:solidFill>
                  <a:srgbClr val="545454"/>
                </a:solidFill>
                <a:latin typeface="Josefin Sans Regular Bold"/>
              </a:rPr>
              <a:t> </a:t>
            </a:r>
            <a:r>
              <a:rPr lang="en-US" sz="3999" dirty="0" err="1">
                <a:solidFill>
                  <a:srgbClr val="545454"/>
                </a:solidFill>
                <a:latin typeface="Josefin Sans Regular Bold"/>
              </a:rPr>
              <a:t>các</a:t>
            </a:r>
            <a:r>
              <a:rPr lang="en-US" sz="3999" dirty="0">
                <a:solidFill>
                  <a:srgbClr val="545454"/>
                </a:solidFill>
                <a:latin typeface="Josefin Sans Regular Bold"/>
              </a:rPr>
              <a:t> </a:t>
            </a:r>
            <a:r>
              <a:rPr lang="en-US" sz="3999" dirty="0" err="1">
                <a:solidFill>
                  <a:srgbClr val="545454"/>
                </a:solidFill>
                <a:latin typeface="Josefin Sans Regular Bold"/>
              </a:rPr>
              <a:t>giao</a:t>
            </a:r>
            <a:r>
              <a:rPr lang="en-US" sz="3999" dirty="0">
                <a:solidFill>
                  <a:srgbClr val="545454"/>
                </a:solidFill>
                <a:latin typeface="Josefin Sans Regular Bold"/>
              </a:rPr>
              <a:t> </a:t>
            </a:r>
            <a:r>
              <a:rPr lang="en-US" sz="3999" dirty="0" err="1">
                <a:solidFill>
                  <a:srgbClr val="545454"/>
                </a:solidFill>
                <a:latin typeface="Josefin Sans Regular Bold"/>
              </a:rPr>
              <a:t>diện</a:t>
            </a:r>
            <a:endParaRPr lang="en-US" sz="3999" dirty="0">
              <a:solidFill>
                <a:srgbClr val="545454"/>
              </a:solidFill>
              <a:latin typeface="Josefin Sans Regular Bold"/>
            </a:endParaRPr>
          </a:p>
          <a:p>
            <a:pPr>
              <a:lnSpc>
                <a:spcPts val="4799"/>
              </a:lnSpc>
            </a:pPr>
            <a:endParaRPr lang="en-US" sz="3999" dirty="0">
              <a:solidFill>
                <a:srgbClr val="545454"/>
              </a:solidFill>
              <a:latin typeface="Josefin Sans Regular Bold"/>
            </a:endParaRPr>
          </a:p>
          <a:p>
            <a:pPr marL="571500" indent="-571500">
              <a:lnSpc>
                <a:spcPts val="4799"/>
              </a:lnSpc>
              <a:buFontTx/>
              <a:buChar char="-"/>
            </a:pPr>
            <a:r>
              <a:rPr lang="en-US" sz="3999" dirty="0" err="1">
                <a:solidFill>
                  <a:srgbClr val="545454"/>
                </a:solidFill>
                <a:latin typeface="Josefin Sans Regular Bold"/>
              </a:rPr>
              <a:t>Cài</a:t>
            </a:r>
            <a:r>
              <a:rPr lang="en-US" sz="3999" dirty="0">
                <a:solidFill>
                  <a:srgbClr val="545454"/>
                </a:solidFill>
                <a:latin typeface="Josefin Sans Regular Bold"/>
              </a:rPr>
              <a:t> </a:t>
            </a:r>
            <a:r>
              <a:rPr lang="en-US" sz="3999" dirty="0" err="1">
                <a:solidFill>
                  <a:srgbClr val="545454"/>
                </a:solidFill>
                <a:latin typeface="Josefin Sans Regular Bold"/>
              </a:rPr>
              <a:t>Đặt</a:t>
            </a:r>
            <a:r>
              <a:rPr lang="en-US" sz="3999" dirty="0">
                <a:solidFill>
                  <a:srgbClr val="545454"/>
                </a:solidFill>
                <a:latin typeface="Josefin Sans Regular Bold"/>
              </a:rPr>
              <a:t> </a:t>
            </a:r>
            <a:r>
              <a:rPr lang="en-US" sz="3999" dirty="0" err="1">
                <a:solidFill>
                  <a:srgbClr val="545454"/>
                </a:solidFill>
                <a:latin typeface="Josefin Sans Regular Bold"/>
              </a:rPr>
              <a:t>phía</a:t>
            </a:r>
            <a:r>
              <a:rPr lang="en-US" sz="3999" dirty="0">
                <a:solidFill>
                  <a:srgbClr val="545454"/>
                </a:solidFill>
                <a:latin typeface="Josefin Sans Regular Bold"/>
              </a:rPr>
              <a:t> backend</a:t>
            </a:r>
          </a:p>
          <a:p>
            <a:pPr marL="571500" indent="-571500">
              <a:lnSpc>
                <a:spcPts val="4799"/>
              </a:lnSpc>
              <a:buFontTx/>
              <a:buChar char="-"/>
            </a:pPr>
            <a:endParaRPr lang="en-US" sz="3999" dirty="0">
              <a:solidFill>
                <a:srgbClr val="545454"/>
              </a:solidFill>
              <a:latin typeface="Josefin Sans Regular Bold"/>
            </a:endParaRPr>
          </a:p>
          <a:p>
            <a:pPr marL="571500" indent="-571500">
              <a:lnSpc>
                <a:spcPts val="4799"/>
              </a:lnSpc>
              <a:buFontTx/>
              <a:buChar char="-"/>
            </a:pPr>
            <a:r>
              <a:rPr lang="en-US" sz="3999" dirty="0" err="1">
                <a:solidFill>
                  <a:srgbClr val="545454"/>
                </a:solidFill>
                <a:latin typeface="Josefin Sans Regular Bold"/>
              </a:rPr>
              <a:t>Tạo</a:t>
            </a:r>
            <a:r>
              <a:rPr lang="en-US" sz="3999" dirty="0">
                <a:solidFill>
                  <a:srgbClr val="545454"/>
                </a:solidFill>
                <a:latin typeface="Josefin Sans Regular Bold"/>
              </a:rPr>
              <a:t> </a:t>
            </a:r>
            <a:r>
              <a:rPr lang="en-US" sz="3999" dirty="0" err="1">
                <a:solidFill>
                  <a:srgbClr val="545454"/>
                </a:solidFill>
                <a:latin typeface="Josefin Sans Regular Bold"/>
              </a:rPr>
              <a:t>xóa</a:t>
            </a:r>
            <a:r>
              <a:rPr lang="en-US" sz="3999" dirty="0">
                <a:solidFill>
                  <a:srgbClr val="545454"/>
                </a:solidFill>
                <a:latin typeface="Josefin Sans Regular Bold"/>
              </a:rPr>
              <a:t> </a:t>
            </a:r>
            <a:r>
              <a:rPr lang="en-US" sz="3999" dirty="0" err="1">
                <a:solidFill>
                  <a:srgbClr val="545454"/>
                </a:solidFill>
                <a:latin typeface="Josefin Sans Regular Bold"/>
              </a:rPr>
              <a:t>các</a:t>
            </a:r>
            <a:r>
              <a:rPr lang="en-US" sz="3999" dirty="0">
                <a:solidFill>
                  <a:srgbClr val="545454"/>
                </a:solidFill>
                <a:latin typeface="Josefin Sans Regular Bold"/>
              </a:rPr>
              <a:t> table </a:t>
            </a:r>
            <a:r>
              <a:rPr lang="en-US" sz="3999" dirty="0" err="1">
                <a:solidFill>
                  <a:srgbClr val="545454"/>
                </a:solidFill>
                <a:latin typeface="Josefin Sans Regular Bold"/>
              </a:rPr>
              <a:t>trên</a:t>
            </a:r>
            <a:r>
              <a:rPr lang="en-US" sz="3999" dirty="0">
                <a:solidFill>
                  <a:srgbClr val="545454"/>
                </a:solidFill>
                <a:latin typeface="Josefin Sans Regular Bold"/>
              </a:rPr>
              <a:t> DynamoDB </a:t>
            </a:r>
          </a:p>
          <a:p>
            <a:pPr>
              <a:lnSpc>
                <a:spcPts val="4799"/>
              </a:lnSpc>
            </a:pPr>
            <a:endParaRPr lang="en-US" sz="3999" dirty="0">
              <a:solidFill>
                <a:srgbClr val="545454"/>
              </a:solidFill>
              <a:latin typeface="Josefin Sans Regular Bold"/>
            </a:endParaRPr>
          </a:p>
          <a:p>
            <a:pPr>
              <a:lnSpc>
                <a:spcPts val="4799"/>
              </a:lnSpc>
              <a:spcBef>
                <a:spcPct val="0"/>
              </a:spcBef>
            </a:pPr>
            <a:r>
              <a:rPr lang="en-US" sz="3999" dirty="0">
                <a:solidFill>
                  <a:srgbClr val="545454"/>
                </a:solidFill>
                <a:latin typeface="Josefin Sans Regular Bold"/>
              </a:rPr>
              <a:t>- </a:t>
            </a:r>
            <a:r>
              <a:rPr lang="en-US" sz="3999" dirty="0" err="1">
                <a:solidFill>
                  <a:srgbClr val="545454"/>
                </a:solidFill>
                <a:latin typeface="Josefin Sans Regular Bold"/>
              </a:rPr>
              <a:t>Thêm</a:t>
            </a:r>
            <a:r>
              <a:rPr lang="en-US" sz="3999" dirty="0">
                <a:solidFill>
                  <a:srgbClr val="545454"/>
                </a:solidFill>
                <a:latin typeface="Josefin Sans Regular Bold"/>
              </a:rPr>
              <a:t>, </a:t>
            </a:r>
            <a:r>
              <a:rPr lang="en-US" sz="3999" dirty="0" err="1">
                <a:solidFill>
                  <a:srgbClr val="545454"/>
                </a:solidFill>
                <a:latin typeface="Josefin Sans Regular Bold"/>
              </a:rPr>
              <a:t>sửa</a:t>
            </a:r>
            <a:r>
              <a:rPr lang="en-US" sz="3999" dirty="0">
                <a:solidFill>
                  <a:srgbClr val="545454"/>
                </a:solidFill>
                <a:latin typeface="Josefin Sans Regular Bold"/>
              </a:rPr>
              <a:t>, </a:t>
            </a:r>
            <a:r>
              <a:rPr lang="en-US" sz="3999" dirty="0" err="1">
                <a:solidFill>
                  <a:srgbClr val="545454"/>
                </a:solidFill>
                <a:latin typeface="Josefin Sans Regular Bold"/>
              </a:rPr>
              <a:t>xóa</a:t>
            </a:r>
            <a:r>
              <a:rPr lang="en-US" sz="3999" dirty="0">
                <a:solidFill>
                  <a:srgbClr val="545454"/>
                </a:solidFill>
                <a:latin typeface="Josefin Sans Regular Bold"/>
              </a:rPr>
              <a:t> </a:t>
            </a:r>
            <a:r>
              <a:rPr lang="en-US" sz="3999" dirty="0" err="1">
                <a:solidFill>
                  <a:srgbClr val="545454"/>
                </a:solidFill>
                <a:latin typeface="Josefin Sans Regular Bold"/>
              </a:rPr>
              <a:t>các</a:t>
            </a:r>
            <a:r>
              <a:rPr lang="en-US" sz="3999" dirty="0">
                <a:solidFill>
                  <a:srgbClr val="545454"/>
                </a:solidFill>
                <a:latin typeface="Josefin Sans Regular Bold"/>
              </a:rPr>
              <a:t> item </a:t>
            </a:r>
            <a:r>
              <a:rPr lang="en-US" sz="3999" dirty="0" err="1">
                <a:solidFill>
                  <a:srgbClr val="545454"/>
                </a:solidFill>
                <a:latin typeface="Josefin Sans Regular Bold"/>
              </a:rPr>
              <a:t>trong</a:t>
            </a:r>
            <a:r>
              <a:rPr lang="en-US" sz="3999" dirty="0">
                <a:solidFill>
                  <a:srgbClr val="545454"/>
                </a:solidFill>
                <a:latin typeface="Josefin Sans Regular Bold"/>
              </a:rPr>
              <a:t> DynamoDB</a:t>
            </a:r>
          </a:p>
        </p:txBody>
      </p:sp>
      <p:sp>
        <p:nvSpPr>
          <p:cNvPr id="10" name="TextBox 10"/>
          <p:cNvSpPr txBox="1"/>
          <p:nvPr/>
        </p:nvSpPr>
        <p:spPr>
          <a:xfrm>
            <a:off x="2292481" y="3149844"/>
            <a:ext cx="8396288" cy="771525"/>
          </a:xfrm>
          <a:prstGeom prst="rect">
            <a:avLst/>
          </a:prstGeom>
        </p:spPr>
        <p:txBody>
          <a:bodyPr lIns="0" tIns="0" rIns="0" bIns="0" rtlCol="0" anchor="t">
            <a:spAutoFit/>
          </a:bodyPr>
          <a:lstStyle/>
          <a:p>
            <a:pPr algn="ctr">
              <a:lnSpc>
                <a:spcPts val="6000"/>
              </a:lnSpc>
            </a:pPr>
            <a:r>
              <a:rPr lang="en-US" sz="5000">
                <a:solidFill>
                  <a:srgbClr val="000000"/>
                </a:solidFill>
                <a:latin typeface="Josefin Sans Bold Bold"/>
              </a:rPr>
              <a:t>4. Kết quả dự kiến đạt được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3009" y="1394862"/>
            <a:ext cx="1334561" cy="33516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64" t="67142" r="3268" b="17262"/>
          <a:stretch>
            <a:fillRect/>
          </a:stretch>
        </p:blipFill>
        <p:spPr>
          <a:xfrm>
            <a:off x="-2158555" y="8155671"/>
            <a:ext cx="24431216" cy="228921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659" y="4743383"/>
            <a:ext cx="2630698" cy="5543617"/>
          </a:xfrm>
          <a:prstGeom prst="rect">
            <a:avLst/>
          </a:prstGeom>
        </p:spPr>
      </p:pic>
      <p:grpSp>
        <p:nvGrpSpPr>
          <p:cNvPr id="5" name="Group 5"/>
          <p:cNvGrpSpPr/>
          <p:nvPr/>
        </p:nvGrpSpPr>
        <p:grpSpPr>
          <a:xfrm>
            <a:off x="7095641" y="896815"/>
            <a:ext cx="9598226" cy="6352280"/>
            <a:chOff x="0" y="0"/>
            <a:chExt cx="12797635" cy="8469707"/>
          </a:xfrm>
        </p:grpSpPr>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12797635" cy="8469707"/>
            </a:xfrm>
            <a:prstGeom prst="rect">
              <a:avLst/>
            </a:prstGeom>
          </p:spPr>
        </p:pic>
        <p:sp>
          <p:nvSpPr>
            <p:cNvPr id="7" name="AutoShape 7"/>
            <p:cNvSpPr/>
            <p:nvPr/>
          </p:nvSpPr>
          <p:spPr>
            <a:xfrm>
              <a:off x="489529" y="414724"/>
              <a:ext cx="11818576" cy="7605180"/>
            </a:xfrm>
            <a:prstGeom prst="rect">
              <a:avLst/>
            </a:prstGeom>
            <a:solidFill>
              <a:srgbClr val="50745F"/>
            </a:solidFill>
          </p:spPr>
        </p:sp>
      </p:grp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29732" y="6721425"/>
            <a:ext cx="2524207" cy="318420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411527" y="2762250"/>
            <a:ext cx="3743649" cy="286559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464718" y="2564009"/>
            <a:ext cx="3911082" cy="734162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401146" y="1164975"/>
            <a:ext cx="1460781" cy="1597275"/>
          </a:xfrm>
          <a:prstGeom prst="rect">
            <a:avLst/>
          </a:prstGeom>
        </p:spPr>
      </p:pic>
      <p:sp>
        <p:nvSpPr>
          <p:cNvPr id="12" name="TextBox 12"/>
          <p:cNvSpPr txBox="1"/>
          <p:nvPr/>
        </p:nvSpPr>
        <p:spPr>
          <a:xfrm>
            <a:off x="7813458" y="3463936"/>
            <a:ext cx="4537405" cy="1895904"/>
          </a:xfrm>
          <a:prstGeom prst="rect">
            <a:avLst/>
          </a:prstGeom>
        </p:spPr>
        <p:txBody>
          <a:bodyPr wrap="square" lIns="0" tIns="0" rIns="0" bIns="0" rtlCol="0" anchor="t">
            <a:spAutoFit/>
          </a:bodyPr>
          <a:lstStyle/>
          <a:p>
            <a:pPr algn="ctr">
              <a:lnSpc>
                <a:spcPts val="4759"/>
              </a:lnSpc>
            </a:pPr>
            <a:r>
              <a:rPr lang="pt-BR" sz="6000" dirty="0">
                <a:solidFill>
                  <a:schemeClr val="bg1"/>
                </a:solidFill>
                <a:latin typeface="Calibri" panose="020F0502020204030204" pitchFamily="34" charset="0"/>
              </a:rPr>
              <a:t>Demo project nhóm đã deploy lên s3</a:t>
            </a:r>
            <a:endParaRPr lang="en-US" sz="6000" dirty="0">
              <a:solidFill>
                <a:schemeClr val="bg1"/>
              </a:solidFill>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618738" cy="5539978"/>
          </a:xfrm>
          <a:prstGeom prst="rect">
            <a:avLst/>
          </a:prstGeom>
        </p:spPr>
        <p:txBody>
          <a:bodyPr lIns="0" tIns="0" rIns="0" bIns="0" rtlCol="0" anchor="t">
            <a:spAutoFit/>
          </a:bodyPr>
          <a:lstStyle/>
          <a:p>
            <a:pPr>
              <a:lnSpc>
                <a:spcPts val="4799"/>
              </a:lnSpc>
            </a:pPr>
            <a:r>
              <a:rPr lang="en-US" sz="3999" i="1" dirty="0">
                <a:solidFill>
                  <a:srgbClr val="545454"/>
                </a:solidFill>
                <a:latin typeface="Josefin Sans Regular Bold"/>
              </a:rPr>
              <a:t>- </a:t>
            </a:r>
            <a:r>
              <a:rPr lang="en-US" sz="3999" i="1" dirty="0" err="1">
                <a:solidFill>
                  <a:srgbClr val="545454"/>
                </a:solidFill>
                <a:latin typeface="Josefin Sans Regular Bold"/>
              </a:rPr>
              <a:t>Kiến</a:t>
            </a:r>
            <a:r>
              <a:rPr lang="en-US" sz="3999" i="1" dirty="0">
                <a:solidFill>
                  <a:srgbClr val="545454"/>
                </a:solidFill>
                <a:latin typeface="Josefin Sans Regular Bold"/>
              </a:rPr>
              <a:t> </a:t>
            </a:r>
            <a:r>
              <a:rPr lang="en-US" sz="3999" i="1" dirty="0" err="1">
                <a:solidFill>
                  <a:srgbClr val="545454"/>
                </a:solidFill>
                <a:latin typeface="Josefin Sans Regular Bold"/>
              </a:rPr>
              <a:t>thực</a:t>
            </a:r>
            <a:r>
              <a:rPr lang="en-US" sz="3999" i="1" dirty="0">
                <a:solidFill>
                  <a:srgbClr val="545454"/>
                </a:solidFill>
                <a:latin typeface="Josefin Sans Regular Bold"/>
              </a:rPr>
              <a:t> </a:t>
            </a:r>
            <a:r>
              <a:rPr lang="en-US" sz="3999" i="1" dirty="0" err="1">
                <a:solidFill>
                  <a:srgbClr val="545454"/>
                </a:solidFill>
                <a:latin typeface="Josefin Sans Regular Bold"/>
              </a:rPr>
              <a:t>tìm</a:t>
            </a:r>
            <a:r>
              <a:rPr lang="en-US" sz="3999" i="1" dirty="0">
                <a:solidFill>
                  <a:srgbClr val="545454"/>
                </a:solidFill>
                <a:latin typeface="Josefin Sans Regular Bold"/>
              </a:rPr>
              <a:t> </a:t>
            </a:r>
            <a:r>
              <a:rPr lang="en-US" sz="3999" i="1" dirty="0" err="1">
                <a:solidFill>
                  <a:srgbClr val="545454"/>
                </a:solidFill>
                <a:latin typeface="Josefin Sans Regular Bold"/>
              </a:rPr>
              <a:t>hiểu</a:t>
            </a:r>
            <a:r>
              <a:rPr lang="en-US" sz="3999" i="1" dirty="0">
                <a:solidFill>
                  <a:srgbClr val="545454"/>
                </a:solidFill>
                <a:latin typeface="Josefin Sans Regular Bold"/>
              </a:rPr>
              <a:t> </a:t>
            </a:r>
            <a:r>
              <a:rPr lang="en-US" sz="3999" i="1" dirty="0" err="1">
                <a:solidFill>
                  <a:srgbClr val="545454"/>
                </a:solidFill>
                <a:latin typeface="Josefin Sans Regular Bold"/>
              </a:rPr>
              <a:t>được</a:t>
            </a:r>
            <a:r>
              <a:rPr lang="en-US" sz="3999" i="1" dirty="0">
                <a:solidFill>
                  <a:srgbClr val="545454"/>
                </a:solidFill>
                <a:latin typeface="Josefin Sans Regular Bold"/>
              </a:rPr>
              <a:t>: </a:t>
            </a:r>
          </a:p>
          <a:p>
            <a:pPr lvl="1">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Nắm</a:t>
            </a:r>
            <a:r>
              <a:rPr lang="en-US" sz="3999" dirty="0">
                <a:solidFill>
                  <a:srgbClr val="545454"/>
                </a:solidFill>
                <a:latin typeface="Josefin Sans Regular Bold"/>
              </a:rPr>
              <a:t> </a:t>
            </a:r>
            <a:r>
              <a:rPr lang="en-US" sz="3999" dirty="0" err="1">
                <a:solidFill>
                  <a:srgbClr val="545454"/>
                </a:solidFill>
                <a:latin typeface="Josefin Sans Regular Bold"/>
              </a:rPr>
              <a:t>chắc</a:t>
            </a:r>
            <a:r>
              <a:rPr lang="en-US" sz="3999" dirty="0">
                <a:solidFill>
                  <a:srgbClr val="545454"/>
                </a:solidFill>
                <a:latin typeface="Josefin Sans Regular Bold"/>
              </a:rPr>
              <a:t> </a:t>
            </a:r>
            <a:r>
              <a:rPr lang="en-US" sz="3999" dirty="0" err="1">
                <a:solidFill>
                  <a:srgbClr val="545454"/>
                </a:solidFill>
                <a:latin typeface="Josefin Sans Regular Bold"/>
              </a:rPr>
              <a:t>được</a:t>
            </a:r>
            <a:r>
              <a:rPr lang="en-US" sz="3999" dirty="0">
                <a:solidFill>
                  <a:srgbClr val="545454"/>
                </a:solidFill>
                <a:latin typeface="Josefin Sans Regular Bold"/>
              </a:rPr>
              <a:t> </a:t>
            </a:r>
            <a:r>
              <a:rPr lang="en-US" sz="3999" dirty="0" err="1">
                <a:solidFill>
                  <a:srgbClr val="545454"/>
                </a:solidFill>
                <a:latin typeface="Josefin Sans Regular Bold"/>
              </a:rPr>
              <a:t>kiến</a:t>
            </a:r>
            <a:r>
              <a:rPr lang="en-US" sz="3999" dirty="0">
                <a:solidFill>
                  <a:srgbClr val="545454"/>
                </a:solidFill>
                <a:latin typeface="Josefin Sans Regular Bold"/>
              </a:rPr>
              <a:t> </a:t>
            </a:r>
            <a:r>
              <a:rPr lang="en-US" sz="3999" dirty="0" err="1">
                <a:solidFill>
                  <a:srgbClr val="545454"/>
                </a:solidFill>
                <a:latin typeface="Josefin Sans Regular Bold"/>
              </a:rPr>
              <a:t>thức</a:t>
            </a:r>
            <a:r>
              <a:rPr lang="en-US" sz="3999" dirty="0">
                <a:solidFill>
                  <a:srgbClr val="545454"/>
                </a:solidFill>
                <a:latin typeface="Josefin Sans Regular Bold"/>
              </a:rPr>
              <a:t> </a:t>
            </a:r>
            <a:r>
              <a:rPr lang="en-US" sz="3999" dirty="0" err="1">
                <a:solidFill>
                  <a:srgbClr val="545454"/>
                </a:solidFill>
                <a:latin typeface="Josefin Sans Regular Bold"/>
              </a:rPr>
              <a:t>cũng</a:t>
            </a:r>
            <a:r>
              <a:rPr lang="en-US" sz="3999" dirty="0">
                <a:solidFill>
                  <a:srgbClr val="545454"/>
                </a:solidFill>
                <a:latin typeface="Josefin Sans Regular Bold"/>
              </a:rPr>
              <a:t> </a:t>
            </a:r>
            <a:r>
              <a:rPr lang="en-US" sz="3999" dirty="0" err="1">
                <a:solidFill>
                  <a:srgbClr val="545454"/>
                </a:solidFill>
                <a:latin typeface="Josefin Sans Regular Bold"/>
              </a:rPr>
              <a:t>như</a:t>
            </a:r>
            <a:r>
              <a:rPr lang="en-US" sz="3999" dirty="0">
                <a:solidFill>
                  <a:srgbClr val="545454"/>
                </a:solidFill>
                <a:latin typeface="Josefin Sans Regular Bold"/>
              </a:rPr>
              <a:t> </a:t>
            </a:r>
            <a:r>
              <a:rPr lang="en-US" sz="3999" dirty="0" err="1">
                <a:solidFill>
                  <a:srgbClr val="545454"/>
                </a:solidFill>
                <a:latin typeface="Josefin Sans Regular Bold"/>
              </a:rPr>
              <a:t>cách</a:t>
            </a:r>
            <a:r>
              <a:rPr lang="en-US" sz="3999" dirty="0">
                <a:solidFill>
                  <a:srgbClr val="545454"/>
                </a:solidFill>
                <a:latin typeface="Josefin Sans Regular Bold"/>
              </a:rPr>
              <a:t> </a:t>
            </a:r>
            <a:r>
              <a:rPr lang="en-US" sz="3999" dirty="0" err="1">
                <a:solidFill>
                  <a:srgbClr val="545454"/>
                </a:solidFill>
                <a:latin typeface="Josefin Sans Regular Bold"/>
              </a:rPr>
              <a:t>thức</a:t>
            </a:r>
            <a:r>
              <a:rPr lang="en-US" sz="3999" dirty="0">
                <a:solidFill>
                  <a:srgbClr val="545454"/>
                </a:solidFill>
                <a:latin typeface="Josefin Sans Regular Bold"/>
              </a:rPr>
              <a:t> </a:t>
            </a:r>
            <a:r>
              <a:rPr lang="en-US" sz="3999" dirty="0" err="1">
                <a:solidFill>
                  <a:srgbClr val="545454"/>
                </a:solidFill>
                <a:latin typeface="Josefin Sans Regular Bold"/>
              </a:rPr>
              <a:t>thực</a:t>
            </a:r>
            <a:r>
              <a:rPr lang="en-US" sz="3999" dirty="0">
                <a:solidFill>
                  <a:srgbClr val="545454"/>
                </a:solidFill>
                <a:latin typeface="Josefin Sans Regular Bold"/>
              </a:rPr>
              <a:t> </a:t>
            </a:r>
            <a:r>
              <a:rPr lang="en-US" sz="3999" dirty="0" err="1">
                <a:solidFill>
                  <a:srgbClr val="545454"/>
                </a:solidFill>
                <a:latin typeface="Josefin Sans Regular Bold"/>
              </a:rPr>
              <a:t>hiện</a:t>
            </a:r>
            <a:r>
              <a:rPr lang="en-US" sz="3999" dirty="0">
                <a:solidFill>
                  <a:srgbClr val="545454"/>
                </a:solidFill>
                <a:latin typeface="Josefin Sans Regular Bold"/>
              </a:rPr>
              <a:t> </a:t>
            </a:r>
            <a:r>
              <a:rPr lang="en-US" sz="3999" dirty="0" err="1">
                <a:solidFill>
                  <a:srgbClr val="545454"/>
                </a:solidFill>
                <a:latin typeface="Josefin Sans Regular Bold"/>
              </a:rPr>
              <a:t>của</a:t>
            </a:r>
            <a:r>
              <a:rPr lang="en-US" sz="3999" dirty="0">
                <a:solidFill>
                  <a:srgbClr val="545454"/>
                </a:solidFill>
                <a:latin typeface="Josefin Sans Regular Bold"/>
              </a:rPr>
              <a:t> </a:t>
            </a:r>
            <a:r>
              <a:rPr lang="en-US" sz="3999" dirty="0" err="1">
                <a:solidFill>
                  <a:srgbClr val="545454"/>
                </a:solidFill>
                <a:latin typeface="Josefin Sans Regular Bold"/>
              </a:rPr>
              <a:t>các</a:t>
            </a:r>
            <a:r>
              <a:rPr lang="en-US" sz="3999" dirty="0">
                <a:solidFill>
                  <a:srgbClr val="545454"/>
                </a:solidFill>
                <a:latin typeface="Josefin Sans Regular Bold"/>
              </a:rPr>
              <a:t> </a:t>
            </a:r>
            <a:r>
              <a:rPr lang="en-US" sz="3999" dirty="0" err="1">
                <a:solidFill>
                  <a:srgbClr val="545454"/>
                </a:solidFill>
                <a:latin typeface="Josefin Sans Regular Bold"/>
              </a:rPr>
              <a:t>dịch</a:t>
            </a:r>
            <a:r>
              <a:rPr lang="en-US" sz="3999" dirty="0">
                <a:solidFill>
                  <a:srgbClr val="545454"/>
                </a:solidFill>
                <a:latin typeface="Josefin Sans Regular Bold"/>
              </a:rPr>
              <a:t> </a:t>
            </a:r>
            <a:r>
              <a:rPr lang="en-US" sz="3999" dirty="0" err="1">
                <a:solidFill>
                  <a:srgbClr val="545454"/>
                </a:solidFill>
                <a:latin typeface="Josefin Sans Regular Bold"/>
              </a:rPr>
              <a:t>vụ</a:t>
            </a:r>
            <a:r>
              <a:rPr lang="en-US" sz="3999" dirty="0">
                <a:solidFill>
                  <a:srgbClr val="545454"/>
                </a:solidFill>
                <a:latin typeface="Josefin Sans Regular Bold"/>
              </a:rPr>
              <a:t> Lambda function URL, DynamoDB</a:t>
            </a:r>
          </a:p>
          <a:p>
            <a:pPr lvl="1">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Nắm</a:t>
            </a:r>
            <a:r>
              <a:rPr lang="en-US" sz="3999" dirty="0">
                <a:solidFill>
                  <a:srgbClr val="545454"/>
                </a:solidFill>
                <a:latin typeface="Josefin Sans Regular Bold"/>
              </a:rPr>
              <a:t> </a:t>
            </a:r>
            <a:r>
              <a:rPr lang="en-US" sz="3999" dirty="0" err="1">
                <a:solidFill>
                  <a:srgbClr val="545454"/>
                </a:solidFill>
                <a:latin typeface="Josefin Sans Regular Bold"/>
              </a:rPr>
              <a:t>bắt</a:t>
            </a:r>
            <a:r>
              <a:rPr lang="en-US" sz="3999" dirty="0">
                <a:solidFill>
                  <a:srgbClr val="545454"/>
                </a:solidFill>
                <a:latin typeface="Josefin Sans Regular Bold"/>
              </a:rPr>
              <a:t> </a:t>
            </a:r>
            <a:r>
              <a:rPr lang="en-US" sz="3999" dirty="0" err="1">
                <a:solidFill>
                  <a:srgbClr val="545454"/>
                </a:solidFill>
                <a:latin typeface="Josefin Sans Regular Bold"/>
              </a:rPr>
              <a:t>được</a:t>
            </a:r>
            <a:r>
              <a:rPr lang="en-US" sz="3999" dirty="0">
                <a:solidFill>
                  <a:srgbClr val="545454"/>
                </a:solidFill>
                <a:latin typeface="Josefin Sans Regular Bold"/>
              </a:rPr>
              <a:t> </a:t>
            </a:r>
            <a:r>
              <a:rPr lang="en-US" sz="3999" dirty="0" err="1">
                <a:solidFill>
                  <a:srgbClr val="545454"/>
                </a:solidFill>
                <a:latin typeface="Josefin Sans Regular Bold"/>
              </a:rPr>
              <a:t>mô</a:t>
            </a:r>
            <a:r>
              <a:rPr lang="en-US" sz="3999" dirty="0">
                <a:solidFill>
                  <a:srgbClr val="545454"/>
                </a:solidFill>
                <a:latin typeface="Josefin Sans Regular Bold"/>
              </a:rPr>
              <a:t> </a:t>
            </a:r>
            <a:r>
              <a:rPr lang="en-US" sz="3999" dirty="0" err="1">
                <a:solidFill>
                  <a:srgbClr val="545454"/>
                </a:solidFill>
                <a:latin typeface="Josefin Sans Regular Bold"/>
              </a:rPr>
              <a:t>hình</a:t>
            </a:r>
            <a:r>
              <a:rPr lang="en-US" sz="3999" dirty="0">
                <a:solidFill>
                  <a:srgbClr val="545454"/>
                </a:solidFill>
                <a:latin typeface="Josefin Sans Regular Bold"/>
              </a:rPr>
              <a:t> </a:t>
            </a:r>
            <a:r>
              <a:rPr lang="en-US" sz="3999" dirty="0" err="1">
                <a:solidFill>
                  <a:srgbClr val="545454"/>
                </a:solidFill>
                <a:latin typeface="Josefin Sans Regular Bold"/>
              </a:rPr>
              <a:t>hoạt</a:t>
            </a:r>
            <a:r>
              <a:rPr lang="en-US" sz="3999" dirty="0">
                <a:solidFill>
                  <a:srgbClr val="545454"/>
                </a:solidFill>
                <a:latin typeface="Josefin Sans Regular Bold"/>
              </a:rPr>
              <a:t> </a:t>
            </a:r>
            <a:r>
              <a:rPr lang="en-US" sz="3999" dirty="0" err="1">
                <a:solidFill>
                  <a:srgbClr val="545454"/>
                </a:solidFill>
                <a:latin typeface="Josefin Sans Regular Bold"/>
              </a:rPr>
              <a:t>động</a:t>
            </a:r>
            <a:r>
              <a:rPr lang="en-US" sz="3999" dirty="0">
                <a:solidFill>
                  <a:srgbClr val="545454"/>
                </a:solidFill>
                <a:latin typeface="Josefin Sans Regular Bold"/>
              </a:rPr>
              <a:t>, </a:t>
            </a:r>
            <a:r>
              <a:rPr lang="en-US" sz="3999" dirty="0" err="1">
                <a:solidFill>
                  <a:srgbClr val="545454"/>
                </a:solidFill>
                <a:latin typeface="Josefin Sans Regular Bold"/>
              </a:rPr>
              <a:t>các</a:t>
            </a:r>
            <a:r>
              <a:rPr lang="en-US" sz="3999" dirty="0">
                <a:solidFill>
                  <a:srgbClr val="545454"/>
                </a:solidFill>
                <a:latin typeface="Josefin Sans Regular Bold"/>
              </a:rPr>
              <a:t> </a:t>
            </a:r>
            <a:r>
              <a:rPr lang="en-US" sz="3999" dirty="0" err="1">
                <a:solidFill>
                  <a:srgbClr val="545454"/>
                </a:solidFill>
                <a:latin typeface="Josefin Sans Regular Bold"/>
              </a:rPr>
              <a:t>luồng</a:t>
            </a:r>
            <a:r>
              <a:rPr lang="en-US" sz="3999" dirty="0">
                <a:solidFill>
                  <a:srgbClr val="545454"/>
                </a:solidFill>
                <a:latin typeface="Josefin Sans Regular Bold"/>
              </a:rPr>
              <a:t> data </a:t>
            </a:r>
            <a:r>
              <a:rPr lang="en-US" sz="3999" dirty="0" err="1">
                <a:solidFill>
                  <a:srgbClr val="545454"/>
                </a:solidFill>
                <a:latin typeface="Josefin Sans Regular Bold"/>
              </a:rPr>
              <a:t>được</a:t>
            </a:r>
            <a:r>
              <a:rPr lang="en-US" sz="3999" dirty="0">
                <a:solidFill>
                  <a:srgbClr val="545454"/>
                </a:solidFill>
                <a:latin typeface="Josefin Sans Regular Bold"/>
              </a:rPr>
              <a:t> di </a:t>
            </a:r>
            <a:r>
              <a:rPr lang="en-US" sz="3999" dirty="0" err="1">
                <a:solidFill>
                  <a:srgbClr val="545454"/>
                </a:solidFill>
                <a:latin typeface="Josefin Sans Regular Bold"/>
              </a:rPr>
              <a:t>chuyển</a:t>
            </a:r>
            <a:r>
              <a:rPr lang="en-US" sz="3999" dirty="0">
                <a:solidFill>
                  <a:srgbClr val="545454"/>
                </a:solidFill>
                <a:latin typeface="Josefin Sans Regular Bold"/>
              </a:rPr>
              <a:t>, </a:t>
            </a:r>
            <a:r>
              <a:rPr lang="en-US" sz="3999" dirty="0" err="1">
                <a:solidFill>
                  <a:srgbClr val="545454"/>
                </a:solidFill>
                <a:latin typeface="Josefin Sans Regular Bold"/>
              </a:rPr>
              <a:t>thiết</a:t>
            </a:r>
            <a:r>
              <a:rPr lang="en-US" sz="3999" dirty="0">
                <a:solidFill>
                  <a:srgbClr val="545454"/>
                </a:solidFill>
                <a:latin typeface="Josefin Sans Regular Bold"/>
              </a:rPr>
              <a:t> </a:t>
            </a:r>
            <a:r>
              <a:rPr lang="en-US" sz="3999" dirty="0" err="1">
                <a:solidFill>
                  <a:srgbClr val="545454"/>
                </a:solidFill>
                <a:latin typeface="Josefin Sans Regular Bold"/>
              </a:rPr>
              <a:t>kế</a:t>
            </a:r>
            <a:r>
              <a:rPr lang="en-US" sz="3999" dirty="0">
                <a:solidFill>
                  <a:srgbClr val="545454"/>
                </a:solidFill>
                <a:latin typeface="Josefin Sans Regular Bold"/>
              </a:rPr>
              <a:t> </a:t>
            </a:r>
            <a:r>
              <a:rPr lang="en-US" sz="3999" dirty="0" err="1">
                <a:solidFill>
                  <a:srgbClr val="545454"/>
                </a:solidFill>
                <a:latin typeface="Josefin Sans Regular Bold"/>
              </a:rPr>
              <a:t>và</a:t>
            </a:r>
            <a:r>
              <a:rPr lang="en-US" sz="3999" dirty="0">
                <a:solidFill>
                  <a:srgbClr val="545454"/>
                </a:solidFill>
                <a:latin typeface="Josefin Sans Regular Bold"/>
              </a:rPr>
              <a:t> </a:t>
            </a:r>
            <a:r>
              <a:rPr lang="en-US" sz="3999" dirty="0" err="1">
                <a:solidFill>
                  <a:srgbClr val="545454"/>
                </a:solidFill>
                <a:latin typeface="Josefin Sans Regular Bold"/>
              </a:rPr>
              <a:t>xây</a:t>
            </a:r>
            <a:r>
              <a:rPr lang="en-US" sz="3999" dirty="0">
                <a:solidFill>
                  <a:srgbClr val="545454"/>
                </a:solidFill>
                <a:latin typeface="Josefin Sans Regular Bold"/>
              </a:rPr>
              <a:t> </a:t>
            </a:r>
            <a:r>
              <a:rPr lang="en-US" sz="3999" dirty="0" err="1">
                <a:solidFill>
                  <a:srgbClr val="545454"/>
                </a:solidFill>
                <a:latin typeface="Josefin Sans Regular Bold"/>
              </a:rPr>
              <a:t>dựng</a:t>
            </a:r>
            <a:r>
              <a:rPr lang="en-US" sz="3999" dirty="0">
                <a:solidFill>
                  <a:srgbClr val="545454"/>
                </a:solidFill>
                <a:latin typeface="Josefin Sans Regular Bold"/>
              </a:rPr>
              <a:t> </a:t>
            </a:r>
            <a:r>
              <a:rPr lang="en-US" sz="3999" dirty="0" err="1">
                <a:solidFill>
                  <a:srgbClr val="545454"/>
                </a:solidFill>
                <a:latin typeface="Josefin Sans Regular Bold"/>
              </a:rPr>
              <a:t>ứng</a:t>
            </a:r>
            <a:r>
              <a:rPr lang="en-US" sz="3999" dirty="0">
                <a:solidFill>
                  <a:srgbClr val="545454"/>
                </a:solidFill>
                <a:latin typeface="Josefin Sans Regular Bold"/>
              </a:rPr>
              <a:t> </a:t>
            </a:r>
            <a:r>
              <a:rPr lang="en-US" sz="3999" dirty="0" err="1">
                <a:solidFill>
                  <a:srgbClr val="545454"/>
                </a:solidFill>
                <a:latin typeface="Josefin Sans Regular Bold"/>
              </a:rPr>
              <a:t>dụng</a:t>
            </a:r>
            <a:r>
              <a:rPr lang="en-US" sz="3999" dirty="0">
                <a:solidFill>
                  <a:srgbClr val="545454"/>
                </a:solidFill>
                <a:latin typeface="Josefin Sans Regular Bold"/>
              </a:rPr>
              <a:t> </a:t>
            </a:r>
            <a:r>
              <a:rPr lang="en-US" sz="3999" dirty="0" err="1">
                <a:solidFill>
                  <a:srgbClr val="545454"/>
                </a:solidFill>
                <a:latin typeface="Josefin Sans Regular Bold"/>
              </a:rPr>
              <a:t>tương</a:t>
            </a:r>
            <a:r>
              <a:rPr lang="en-US" sz="3999" dirty="0">
                <a:solidFill>
                  <a:srgbClr val="545454"/>
                </a:solidFill>
                <a:latin typeface="Josefin Sans Regular Bold"/>
              </a:rPr>
              <a:t> </a:t>
            </a:r>
            <a:r>
              <a:rPr lang="en-US" sz="3999" dirty="0" err="1">
                <a:solidFill>
                  <a:srgbClr val="545454"/>
                </a:solidFill>
                <a:latin typeface="Josefin Sans Regular Bold"/>
              </a:rPr>
              <a:t>tác</a:t>
            </a:r>
            <a:r>
              <a:rPr lang="en-US" sz="3999" dirty="0">
                <a:solidFill>
                  <a:srgbClr val="545454"/>
                </a:solidFill>
                <a:latin typeface="Josefin Sans Regular Bold"/>
              </a:rPr>
              <a:t> </a:t>
            </a:r>
            <a:r>
              <a:rPr lang="en-US" sz="3999" dirty="0" err="1">
                <a:solidFill>
                  <a:srgbClr val="545454"/>
                </a:solidFill>
                <a:latin typeface="Josefin Sans Regular Bold"/>
              </a:rPr>
              <a:t>với</a:t>
            </a:r>
            <a:r>
              <a:rPr lang="en-US" sz="3999" dirty="0">
                <a:solidFill>
                  <a:srgbClr val="545454"/>
                </a:solidFill>
                <a:latin typeface="Josefin Sans Regular Bold"/>
              </a:rPr>
              <a:t> database </a:t>
            </a:r>
          </a:p>
          <a:p>
            <a:pPr>
              <a:lnSpc>
                <a:spcPts val="4799"/>
              </a:lnSpc>
            </a:pPr>
            <a:endParaRPr lang="en-US" sz="3999" dirty="0">
              <a:solidFill>
                <a:srgbClr val="545454"/>
              </a:solidFill>
              <a:latin typeface="Josefin Sans Regular Bold"/>
            </a:endParaRPr>
          </a:p>
        </p:txBody>
      </p:sp>
      <p:sp>
        <p:nvSpPr>
          <p:cNvPr id="3" name="TextBox 3"/>
          <p:cNvSpPr txBox="1"/>
          <p:nvPr/>
        </p:nvSpPr>
        <p:spPr>
          <a:xfrm>
            <a:off x="1630857" y="2445803"/>
            <a:ext cx="10093476" cy="771525"/>
          </a:xfrm>
          <a:prstGeom prst="rect">
            <a:avLst/>
          </a:prstGeom>
        </p:spPr>
        <p:txBody>
          <a:bodyPr wrap="square" lIns="0" tIns="0" rIns="0" bIns="0" rtlCol="0" anchor="t">
            <a:spAutoFit/>
          </a:bodyPr>
          <a:lstStyle/>
          <a:p>
            <a:pPr>
              <a:lnSpc>
                <a:spcPts val="6000"/>
              </a:lnSpc>
            </a:pPr>
            <a:r>
              <a:rPr lang="en-US" sz="5000" dirty="0" err="1">
                <a:solidFill>
                  <a:srgbClr val="000000"/>
                </a:solidFill>
                <a:latin typeface="Josefin Sans Bold"/>
              </a:rPr>
              <a:t>Kết</a:t>
            </a:r>
            <a:r>
              <a:rPr lang="en-US" sz="5000" dirty="0">
                <a:solidFill>
                  <a:srgbClr val="000000"/>
                </a:solidFill>
                <a:latin typeface="Josefin Sans Bold"/>
              </a:rPr>
              <a:t> </a:t>
            </a:r>
            <a:r>
              <a:rPr lang="en-US" sz="5000" dirty="0" err="1">
                <a:solidFill>
                  <a:srgbClr val="000000"/>
                </a:solidFill>
                <a:latin typeface="Josefin Sans Bold"/>
              </a:rPr>
              <a:t>quả</a:t>
            </a:r>
            <a:r>
              <a:rPr lang="en-US" sz="5000" dirty="0">
                <a:solidFill>
                  <a:srgbClr val="000000"/>
                </a:solidFill>
                <a:latin typeface="Josefin Sans Bold"/>
              </a:rPr>
              <a:t> </a:t>
            </a:r>
            <a:r>
              <a:rPr lang="en-US" sz="5000" dirty="0" err="1">
                <a:solidFill>
                  <a:srgbClr val="000000"/>
                </a:solidFill>
                <a:latin typeface="Josefin Sans Bold"/>
              </a:rPr>
              <a:t>đạt</a:t>
            </a:r>
            <a:r>
              <a:rPr lang="en-US" sz="5000" dirty="0">
                <a:solidFill>
                  <a:srgbClr val="000000"/>
                </a:solidFill>
                <a:latin typeface="Josefin Sans Bold"/>
              </a:rPr>
              <a:t> </a:t>
            </a:r>
            <a:r>
              <a:rPr lang="en-US" sz="5000" dirty="0" err="1">
                <a:solidFill>
                  <a:srgbClr val="000000"/>
                </a:solidFill>
                <a:latin typeface="Josefin Sans Bold"/>
              </a:rPr>
              <a:t>được</a:t>
            </a:r>
            <a:endParaRPr lang="en-US" sz="5000" dirty="0">
              <a:solidFill>
                <a:srgbClr val="000000"/>
              </a:solidFill>
              <a:latin typeface="Josefin Sans Bold"/>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dirty="0" err="1">
                <a:solidFill>
                  <a:srgbClr val="50745F"/>
                </a:solidFill>
                <a:latin typeface="Josefin Sans Bold Bold"/>
              </a:rPr>
              <a:t>Kết</a:t>
            </a:r>
            <a:r>
              <a:rPr lang="en-US" sz="8000" dirty="0">
                <a:solidFill>
                  <a:srgbClr val="50745F"/>
                </a:solidFill>
                <a:latin typeface="Josefin Sans Bold Bold"/>
              </a:rPr>
              <a:t> </a:t>
            </a:r>
            <a:r>
              <a:rPr lang="en-US" sz="8000" dirty="0" err="1">
                <a:solidFill>
                  <a:srgbClr val="50745F"/>
                </a:solidFill>
                <a:latin typeface="Josefin Sans Bold Bold"/>
              </a:rPr>
              <a:t>Luận</a:t>
            </a:r>
            <a:endParaRPr lang="en-US" sz="8000" dirty="0">
              <a:solidFill>
                <a:srgbClr val="50745F"/>
              </a:solidFill>
              <a:latin typeface="Josefin Sans Bold Bold"/>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13819"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extLst>
      <p:ext uri="{BB962C8B-B14F-4D97-AF65-F5344CB8AC3E}">
        <p14:creationId xmlns:p14="http://schemas.microsoft.com/office/powerpoint/2010/main" val="1750913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999644" cy="6155531"/>
          </a:xfrm>
          <a:prstGeom prst="rect">
            <a:avLst/>
          </a:prstGeom>
        </p:spPr>
        <p:txBody>
          <a:bodyPr wrap="square" lIns="0" tIns="0" rIns="0" bIns="0" rtlCol="0" anchor="t">
            <a:spAutoFit/>
          </a:bodyPr>
          <a:lstStyle/>
          <a:p>
            <a:pPr>
              <a:lnSpc>
                <a:spcPts val="4799"/>
              </a:lnSpc>
            </a:pPr>
            <a:r>
              <a:rPr lang="en-US" sz="3999" i="1" dirty="0">
                <a:solidFill>
                  <a:srgbClr val="545454"/>
                </a:solidFill>
                <a:latin typeface="Josefin Sans Regular Bold"/>
              </a:rPr>
              <a:t>- </a:t>
            </a:r>
            <a:r>
              <a:rPr lang="en-US" sz="3999" i="1" dirty="0" err="1">
                <a:solidFill>
                  <a:srgbClr val="545454"/>
                </a:solidFill>
                <a:latin typeface="Josefin Sans Regular Bold"/>
              </a:rPr>
              <a:t>Chương</a:t>
            </a:r>
            <a:r>
              <a:rPr lang="en-US" sz="3999" i="1" dirty="0">
                <a:solidFill>
                  <a:srgbClr val="545454"/>
                </a:solidFill>
                <a:latin typeface="Josefin Sans Regular Bold"/>
              </a:rPr>
              <a:t> </a:t>
            </a:r>
            <a:r>
              <a:rPr lang="en-US" sz="3999" i="1" dirty="0" err="1">
                <a:solidFill>
                  <a:srgbClr val="545454"/>
                </a:solidFill>
                <a:latin typeface="Josefin Sans Regular Bold"/>
              </a:rPr>
              <a:t>trình</a:t>
            </a:r>
            <a:r>
              <a:rPr lang="en-US" sz="3999" i="1" dirty="0">
                <a:solidFill>
                  <a:srgbClr val="545454"/>
                </a:solidFill>
                <a:latin typeface="Josefin Sans Regular Bold"/>
              </a:rPr>
              <a:t> </a:t>
            </a:r>
            <a:r>
              <a:rPr lang="en-US" sz="3999" i="1" dirty="0" err="1">
                <a:solidFill>
                  <a:srgbClr val="545454"/>
                </a:solidFill>
                <a:latin typeface="Josefin Sans Regular Bold"/>
              </a:rPr>
              <a:t>đã</a:t>
            </a:r>
            <a:r>
              <a:rPr lang="en-US" sz="3999" i="1" dirty="0">
                <a:solidFill>
                  <a:srgbClr val="545454"/>
                </a:solidFill>
                <a:latin typeface="Josefin Sans Regular Bold"/>
              </a:rPr>
              <a:t> </a:t>
            </a:r>
            <a:r>
              <a:rPr lang="en-US" sz="3999" i="1" dirty="0" err="1">
                <a:solidFill>
                  <a:srgbClr val="545454"/>
                </a:solidFill>
                <a:latin typeface="Josefin Sans Regular Bold"/>
              </a:rPr>
              <a:t>làm</a:t>
            </a:r>
            <a:r>
              <a:rPr lang="en-US" sz="3999" i="1" dirty="0">
                <a:solidFill>
                  <a:srgbClr val="545454"/>
                </a:solidFill>
                <a:latin typeface="Josefin Sans Regular Bold"/>
              </a:rPr>
              <a:t> </a:t>
            </a:r>
            <a:r>
              <a:rPr lang="en-US" sz="3999" i="1" dirty="0" err="1">
                <a:solidFill>
                  <a:srgbClr val="545454"/>
                </a:solidFill>
                <a:latin typeface="Josefin Sans Regular Bold"/>
              </a:rPr>
              <a:t>được</a:t>
            </a:r>
            <a:r>
              <a:rPr lang="en-US" sz="3999" i="1" dirty="0">
                <a:solidFill>
                  <a:srgbClr val="545454"/>
                </a:solidFill>
                <a:latin typeface="Josefin Sans Regular Bold"/>
              </a:rPr>
              <a:t>: </a:t>
            </a:r>
          </a:p>
          <a:p>
            <a:pPr lvl="1">
              <a:lnSpc>
                <a:spcPts val="4799"/>
              </a:lnSpc>
            </a:pPr>
            <a:r>
              <a:rPr lang="en-US" sz="3999" dirty="0">
                <a:solidFill>
                  <a:srgbClr val="545454"/>
                </a:solidFill>
                <a:latin typeface="Josefin Sans Regular Bold"/>
              </a:rPr>
              <a:t>+ </a:t>
            </a:r>
            <a:r>
              <a:rPr lang="en-US" sz="3999" dirty="0" err="1">
                <a:solidFill>
                  <a:srgbClr val="545454"/>
                </a:solidFill>
                <a:latin typeface="Josefin Sans Regular Bold"/>
              </a:rPr>
              <a:t>Xây</a:t>
            </a:r>
            <a:r>
              <a:rPr lang="en-US" sz="3999" dirty="0">
                <a:solidFill>
                  <a:srgbClr val="545454"/>
                </a:solidFill>
                <a:latin typeface="Josefin Sans Regular Bold"/>
              </a:rPr>
              <a:t> </a:t>
            </a:r>
            <a:r>
              <a:rPr lang="en-US" sz="3999" dirty="0" err="1">
                <a:solidFill>
                  <a:srgbClr val="545454"/>
                </a:solidFill>
                <a:latin typeface="Josefin Sans Regular Bold"/>
              </a:rPr>
              <a:t>dựng</a:t>
            </a:r>
            <a:r>
              <a:rPr lang="en-US" sz="3999" dirty="0">
                <a:solidFill>
                  <a:srgbClr val="545454"/>
                </a:solidFill>
                <a:latin typeface="Josefin Sans Regular Bold"/>
              </a:rPr>
              <a:t> </a:t>
            </a:r>
            <a:r>
              <a:rPr lang="en-US" sz="3999" dirty="0" err="1">
                <a:solidFill>
                  <a:srgbClr val="545454"/>
                </a:solidFill>
                <a:latin typeface="Josefin Sans Regular Bold"/>
              </a:rPr>
              <a:t>được</a:t>
            </a:r>
            <a:r>
              <a:rPr lang="en-US" sz="3999" dirty="0">
                <a:solidFill>
                  <a:srgbClr val="545454"/>
                </a:solidFill>
                <a:latin typeface="Josefin Sans Regular Bold"/>
              </a:rPr>
              <a:t> </a:t>
            </a:r>
            <a:r>
              <a:rPr lang="en-US" sz="3999" dirty="0" err="1">
                <a:solidFill>
                  <a:srgbClr val="545454"/>
                </a:solidFill>
                <a:latin typeface="Josefin Sans Regular Bold"/>
              </a:rPr>
              <a:t>ứng</a:t>
            </a:r>
            <a:r>
              <a:rPr lang="en-US" sz="3999" dirty="0">
                <a:solidFill>
                  <a:srgbClr val="545454"/>
                </a:solidFill>
                <a:latin typeface="Josefin Sans Regular Bold"/>
              </a:rPr>
              <a:t> </a:t>
            </a:r>
            <a:r>
              <a:rPr lang="en-US" sz="3999" dirty="0" err="1">
                <a:solidFill>
                  <a:srgbClr val="545454"/>
                </a:solidFill>
                <a:latin typeface="Josefin Sans Regular Bold"/>
              </a:rPr>
              <a:t>dụng</a:t>
            </a:r>
            <a:r>
              <a:rPr lang="en-US" sz="3999" dirty="0">
                <a:solidFill>
                  <a:srgbClr val="545454"/>
                </a:solidFill>
                <a:latin typeface="Josefin Sans Regular Bold"/>
              </a:rPr>
              <a:t> </a:t>
            </a:r>
            <a:r>
              <a:rPr lang="en-US" sz="3999" dirty="0" err="1">
                <a:solidFill>
                  <a:srgbClr val="545454"/>
                </a:solidFill>
                <a:latin typeface="Josefin Sans Regular Bold"/>
              </a:rPr>
              <a:t>sử</a:t>
            </a:r>
            <a:r>
              <a:rPr lang="en-US" sz="3999" dirty="0">
                <a:solidFill>
                  <a:srgbClr val="545454"/>
                </a:solidFill>
                <a:latin typeface="Josefin Sans Regular Bold"/>
              </a:rPr>
              <a:t> </a:t>
            </a:r>
            <a:r>
              <a:rPr lang="en-US" sz="3999" dirty="0" err="1">
                <a:solidFill>
                  <a:srgbClr val="545454"/>
                </a:solidFill>
                <a:latin typeface="Josefin Sans Regular Bold"/>
              </a:rPr>
              <a:t>dụng</a:t>
            </a:r>
            <a:r>
              <a:rPr lang="en-US" sz="3999" dirty="0">
                <a:solidFill>
                  <a:srgbClr val="545454"/>
                </a:solidFill>
                <a:latin typeface="Josefin Sans Regular Bold"/>
              </a:rPr>
              <a:t> </a:t>
            </a:r>
            <a:r>
              <a:rPr lang="en-US" sz="3999" dirty="0" err="1">
                <a:solidFill>
                  <a:srgbClr val="545454"/>
                </a:solidFill>
                <a:latin typeface="Josefin Sans Regular Bold"/>
              </a:rPr>
              <a:t>công</a:t>
            </a:r>
            <a:r>
              <a:rPr lang="en-US" sz="3999" dirty="0">
                <a:solidFill>
                  <a:srgbClr val="545454"/>
                </a:solidFill>
                <a:latin typeface="Josefin Sans Regular Bold"/>
              </a:rPr>
              <a:t> </a:t>
            </a:r>
            <a:r>
              <a:rPr lang="en-US" sz="3999" dirty="0" err="1">
                <a:solidFill>
                  <a:srgbClr val="545454"/>
                </a:solidFill>
                <a:latin typeface="Josefin Sans Regular Bold"/>
              </a:rPr>
              <a:t>cụ</a:t>
            </a:r>
            <a:r>
              <a:rPr lang="en-US" sz="3999" dirty="0">
                <a:solidFill>
                  <a:srgbClr val="545454"/>
                </a:solidFill>
                <a:latin typeface="Josefin Sans Regular Bold"/>
              </a:rPr>
              <a:t> React JS </a:t>
            </a:r>
            <a:r>
              <a:rPr lang="en-US" sz="3999" dirty="0" err="1">
                <a:solidFill>
                  <a:srgbClr val="545454"/>
                </a:solidFill>
                <a:latin typeface="Josefin Sans Regular Bold"/>
              </a:rPr>
              <a:t>cho</a:t>
            </a:r>
            <a:r>
              <a:rPr lang="en-US" sz="3999" dirty="0">
                <a:solidFill>
                  <a:srgbClr val="545454"/>
                </a:solidFill>
                <a:latin typeface="Josefin Sans Regular Bold"/>
              </a:rPr>
              <a:t> </a:t>
            </a:r>
            <a:r>
              <a:rPr lang="en-US" sz="3999" dirty="0" err="1">
                <a:solidFill>
                  <a:srgbClr val="545454"/>
                </a:solidFill>
                <a:latin typeface="Josefin Sans Regular Bold"/>
              </a:rPr>
              <a:t>frontEnd</a:t>
            </a:r>
            <a:r>
              <a:rPr lang="en-US" sz="3999" dirty="0">
                <a:solidFill>
                  <a:srgbClr val="545454"/>
                </a:solidFill>
                <a:latin typeface="Josefin Sans Regular Bold"/>
              </a:rPr>
              <a:t>, </a:t>
            </a:r>
            <a:r>
              <a:rPr lang="vi-VN" sz="3999" dirty="0">
                <a:solidFill>
                  <a:srgbClr val="545454"/>
                </a:solidFill>
                <a:latin typeface="Josefin Sans Regular Bold"/>
              </a:rPr>
              <a:t>Lambda cho BackEnd và database sử dụng DynamoDB đồng thời sử dụng các dịch dịch của AWS: S3, Lambda Function URL (NodeJS), DynamoDB với các chức năng cơ bản thêm, sửa, xóa, đọc các item trong table của DynamoDB</a:t>
            </a:r>
            <a:endParaRPr lang="en-US" sz="3999" dirty="0">
              <a:solidFill>
                <a:srgbClr val="545454"/>
              </a:solidFill>
              <a:latin typeface="Josefin Sans Regular Bold"/>
            </a:endParaRPr>
          </a:p>
          <a:p>
            <a:pPr>
              <a:lnSpc>
                <a:spcPts val="4799"/>
              </a:lnSpc>
            </a:pPr>
            <a:endParaRPr lang="en-US" sz="3999" dirty="0">
              <a:solidFill>
                <a:srgbClr val="545454"/>
              </a:solidFill>
              <a:latin typeface="Josefin Sans Regular Bold"/>
            </a:endParaRPr>
          </a:p>
        </p:txBody>
      </p:sp>
      <p:sp>
        <p:nvSpPr>
          <p:cNvPr id="3" name="TextBox 3"/>
          <p:cNvSpPr txBox="1"/>
          <p:nvPr/>
        </p:nvSpPr>
        <p:spPr>
          <a:xfrm>
            <a:off x="1630857" y="2445803"/>
            <a:ext cx="10093476" cy="771525"/>
          </a:xfrm>
          <a:prstGeom prst="rect">
            <a:avLst/>
          </a:prstGeom>
        </p:spPr>
        <p:txBody>
          <a:bodyPr wrap="square" lIns="0" tIns="0" rIns="0" bIns="0" rtlCol="0" anchor="t">
            <a:spAutoFit/>
          </a:bodyPr>
          <a:lstStyle/>
          <a:p>
            <a:pPr>
              <a:lnSpc>
                <a:spcPts val="6000"/>
              </a:lnSpc>
            </a:pPr>
            <a:r>
              <a:rPr lang="en-US" sz="5000" dirty="0" err="1">
                <a:solidFill>
                  <a:srgbClr val="000000"/>
                </a:solidFill>
                <a:latin typeface="Josefin Sans Bold"/>
              </a:rPr>
              <a:t>Kết</a:t>
            </a:r>
            <a:r>
              <a:rPr lang="en-US" sz="5000" dirty="0">
                <a:solidFill>
                  <a:srgbClr val="000000"/>
                </a:solidFill>
                <a:latin typeface="Josefin Sans Bold"/>
              </a:rPr>
              <a:t> </a:t>
            </a:r>
            <a:r>
              <a:rPr lang="en-US" sz="5000" dirty="0" err="1">
                <a:solidFill>
                  <a:srgbClr val="000000"/>
                </a:solidFill>
                <a:latin typeface="Josefin Sans Bold"/>
              </a:rPr>
              <a:t>quả</a:t>
            </a:r>
            <a:r>
              <a:rPr lang="en-US" sz="5000" dirty="0">
                <a:solidFill>
                  <a:srgbClr val="000000"/>
                </a:solidFill>
                <a:latin typeface="Josefin Sans Bold"/>
              </a:rPr>
              <a:t> </a:t>
            </a:r>
            <a:r>
              <a:rPr lang="en-US" sz="5000" dirty="0" err="1">
                <a:solidFill>
                  <a:srgbClr val="000000"/>
                </a:solidFill>
                <a:latin typeface="Josefin Sans Bold"/>
              </a:rPr>
              <a:t>đạt</a:t>
            </a:r>
            <a:r>
              <a:rPr lang="en-US" sz="5000" dirty="0">
                <a:solidFill>
                  <a:srgbClr val="000000"/>
                </a:solidFill>
                <a:latin typeface="Josefin Sans Bold"/>
              </a:rPr>
              <a:t> </a:t>
            </a:r>
            <a:r>
              <a:rPr lang="en-US" sz="5000" dirty="0" err="1">
                <a:solidFill>
                  <a:srgbClr val="000000"/>
                </a:solidFill>
                <a:latin typeface="Josefin Sans Bold"/>
              </a:rPr>
              <a:t>được</a:t>
            </a:r>
            <a:endParaRPr lang="en-US" sz="5000" dirty="0">
              <a:solidFill>
                <a:srgbClr val="000000"/>
              </a:solidFill>
              <a:latin typeface="Josefin Sans Bold"/>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dirty="0" err="1">
                <a:solidFill>
                  <a:srgbClr val="50745F"/>
                </a:solidFill>
                <a:latin typeface="Josefin Sans Bold Bold"/>
              </a:rPr>
              <a:t>Kết</a:t>
            </a:r>
            <a:r>
              <a:rPr lang="en-US" sz="8000" dirty="0">
                <a:solidFill>
                  <a:srgbClr val="50745F"/>
                </a:solidFill>
                <a:latin typeface="Josefin Sans Bold Bold"/>
              </a:rPr>
              <a:t> </a:t>
            </a:r>
            <a:r>
              <a:rPr lang="en-US" sz="8000" dirty="0" err="1">
                <a:solidFill>
                  <a:srgbClr val="50745F"/>
                </a:solidFill>
                <a:latin typeface="Josefin Sans Bold Bold"/>
              </a:rPr>
              <a:t>Luận</a:t>
            </a:r>
            <a:endParaRPr lang="en-US" sz="8000" dirty="0">
              <a:solidFill>
                <a:srgbClr val="50745F"/>
              </a:solidFill>
              <a:latin typeface="Josefin Sans Bold Bold"/>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13819"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extLst>
      <p:ext uri="{BB962C8B-B14F-4D97-AF65-F5344CB8AC3E}">
        <p14:creationId xmlns:p14="http://schemas.microsoft.com/office/powerpoint/2010/main" val="1017616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sp>
        <p:nvSpPr>
          <p:cNvPr id="2" name="TextBox 2"/>
          <p:cNvSpPr txBox="1"/>
          <p:nvPr/>
        </p:nvSpPr>
        <p:spPr>
          <a:xfrm>
            <a:off x="1430356" y="3623710"/>
            <a:ext cx="9999644" cy="5539978"/>
          </a:xfrm>
          <a:prstGeom prst="rect">
            <a:avLst/>
          </a:prstGeom>
        </p:spPr>
        <p:txBody>
          <a:bodyPr wrap="square" lIns="0" tIns="0" rIns="0" bIns="0" rtlCol="0" anchor="t">
            <a:spAutoFit/>
          </a:bodyPr>
          <a:lstStyle/>
          <a:p>
            <a:pPr>
              <a:lnSpc>
                <a:spcPts val="4799"/>
              </a:lnSpc>
            </a:pPr>
            <a:r>
              <a:rPr lang="en-US" sz="3999" dirty="0">
                <a:solidFill>
                  <a:srgbClr val="545454"/>
                </a:solidFill>
                <a:latin typeface="Josefin Sans Regular Bold"/>
              </a:rPr>
              <a:t> - </a:t>
            </a:r>
            <a:r>
              <a:rPr lang="vi-VN" sz="3999" i="1" dirty="0">
                <a:solidFill>
                  <a:srgbClr val="545454"/>
                </a:solidFill>
                <a:latin typeface="Josefin Sans Regular Bold"/>
              </a:rPr>
              <a:t>Phần Back-End và Database</a:t>
            </a:r>
            <a:r>
              <a:rPr lang="en-US" sz="3999" dirty="0">
                <a:solidFill>
                  <a:srgbClr val="545454"/>
                </a:solidFill>
                <a:latin typeface="Josefin Sans Regular Bold"/>
              </a:rPr>
              <a:t>: d</a:t>
            </a:r>
            <a:r>
              <a:rPr lang="vi-VN" sz="3999" dirty="0">
                <a:solidFill>
                  <a:srgbClr val="545454"/>
                </a:solidFill>
                <a:latin typeface="Josefin Sans Regular Bold"/>
              </a:rPr>
              <a:t>o kiến thức còn mới nên phần bài làm vẫn có một vài thiếu sót nhưng nhìn chung thì các chức năng gần như đầy đủ theo yêu cầu.</a:t>
            </a:r>
          </a:p>
          <a:p>
            <a:pPr>
              <a:lnSpc>
                <a:spcPts val="4799"/>
              </a:lnSpc>
            </a:pPr>
            <a:r>
              <a:rPr lang="en-US" sz="3999" dirty="0">
                <a:solidFill>
                  <a:srgbClr val="545454"/>
                </a:solidFill>
                <a:latin typeface="Josefin Sans Regular Bold"/>
              </a:rPr>
              <a:t> - </a:t>
            </a:r>
            <a:r>
              <a:rPr lang="vi-VN" sz="3999" i="1" dirty="0">
                <a:solidFill>
                  <a:srgbClr val="545454"/>
                </a:solidFill>
                <a:latin typeface="Josefin Sans Regular Bold"/>
              </a:rPr>
              <a:t>Phần Front-End</a:t>
            </a:r>
            <a:r>
              <a:rPr lang="en-US" sz="3999" dirty="0">
                <a:solidFill>
                  <a:srgbClr val="545454"/>
                </a:solidFill>
                <a:latin typeface="Josefin Sans Regular Bold"/>
              </a:rPr>
              <a:t>: </a:t>
            </a:r>
            <a:r>
              <a:rPr lang="vi-VN" sz="3999" dirty="0">
                <a:solidFill>
                  <a:srgbClr val="545454"/>
                </a:solidFill>
                <a:latin typeface="Josefin Sans Regular Bold"/>
              </a:rPr>
              <a:t>tương đối đủ để phục vụ cho các thao tác và phù hợp với các chức năng nhưng vẫn còn </a:t>
            </a:r>
            <a:r>
              <a:rPr lang="en-US" sz="3999" dirty="0" err="1">
                <a:solidFill>
                  <a:srgbClr val="545454"/>
                </a:solidFill>
                <a:latin typeface="Josefin Sans Regular Bold"/>
              </a:rPr>
              <a:t>sơ</a:t>
            </a:r>
            <a:r>
              <a:rPr lang="en-US" sz="3999" dirty="0">
                <a:solidFill>
                  <a:srgbClr val="545454"/>
                </a:solidFill>
                <a:latin typeface="Josefin Sans Regular Bold"/>
              </a:rPr>
              <a:t> </a:t>
            </a:r>
            <a:r>
              <a:rPr lang="en-US" sz="3999" dirty="0" err="1">
                <a:solidFill>
                  <a:srgbClr val="545454"/>
                </a:solidFill>
                <a:latin typeface="Josefin Sans Regular Bold"/>
              </a:rPr>
              <a:t>sài</a:t>
            </a:r>
            <a:r>
              <a:rPr lang="vi-VN" sz="3999" dirty="0">
                <a:solidFill>
                  <a:srgbClr val="545454"/>
                </a:solidFill>
                <a:latin typeface="Josefin Sans Regular Bold"/>
              </a:rPr>
              <a:t>.</a:t>
            </a:r>
          </a:p>
          <a:p>
            <a:pPr>
              <a:lnSpc>
                <a:spcPts val="4799"/>
              </a:lnSpc>
            </a:pPr>
            <a:endParaRPr lang="en-US" sz="3999" dirty="0">
              <a:solidFill>
                <a:srgbClr val="545454"/>
              </a:solidFill>
              <a:latin typeface="Josefin Sans Regular Bold"/>
            </a:endParaRPr>
          </a:p>
        </p:txBody>
      </p:sp>
      <p:sp>
        <p:nvSpPr>
          <p:cNvPr id="3" name="TextBox 3"/>
          <p:cNvSpPr txBox="1"/>
          <p:nvPr/>
        </p:nvSpPr>
        <p:spPr>
          <a:xfrm>
            <a:off x="1630857" y="2445803"/>
            <a:ext cx="10093476" cy="771525"/>
          </a:xfrm>
          <a:prstGeom prst="rect">
            <a:avLst/>
          </a:prstGeom>
        </p:spPr>
        <p:txBody>
          <a:bodyPr wrap="square" lIns="0" tIns="0" rIns="0" bIns="0" rtlCol="0" anchor="t">
            <a:spAutoFit/>
          </a:bodyPr>
          <a:lstStyle/>
          <a:p>
            <a:pPr>
              <a:lnSpc>
                <a:spcPts val="6000"/>
              </a:lnSpc>
            </a:pPr>
            <a:r>
              <a:rPr lang="en-US" sz="5000" dirty="0" err="1">
                <a:solidFill>
                  <a:srgbClr val="000000"/>
                </a:solidFill>
                <a:latin typeface="Josefin Sans Bold"/>
              </a:rPr>
              <a:t>Đánh</a:t>
            </a:r>
            <a:r>
              <a:rPr lang="en-US" sz="5000" dirty="0">
                <a:solidFill>
                  <a:srgbClr val="000000"/>
                </a:solidFill>
                <a:latin typeface="Josefin Sans Bold"/>
              </a:rPr>
              <a:t> </a:t>
            </a:r>
            <a:r>
              <a:rPr lang="en-US" sz="5000" dirty="0" err="1">
                <a:solidFill>
                  <a:srgbClr val="000000"/>
                </a:solidFill>
                <a:latin typeface="Josefin Sans Bold"/>
              </a:rPr>
              <a:t>giá</a:t>
            </a:r>
            <a:r>
              <a:rPr lang="en-US" sz="5000" dirty="0">
                <a:solidFill>
                  <a:srgbClr val="000000"/>
                </a:solidFill>
                <a:latin typeface="Josefin Sans Bold"/>
              </a:rPr>
              <a:t> </a:t>
            </a:r>
            <a:r>
              <a:rPr lang="en-US" sz="5000" dirty="0" err="1">
                <a:solidFill>
                  <a:srgbClr val="000000"/>
                </a:solidFill>
                <a:latin typeface="Josefin Sans Bold"/>
              </a:rPr>
              <a:t>và</a:t>
            </a:r>
            <a:r>
              <a:rPr lang="en-US" sz="5000" dirty="0">
                <a:solidFill>
                  <a:srgbClr val="000000"/>
                </a:solidFill>
                <a:latin typeface="Josefin Sans Bold"/>
              </a:rPr>
              <a:t> </a:t>
            </a:r>
            <a:r>
              <a:rPr lang="en-US" sz="5000" dirty="0" err="1">
                <a:solidFill>
                  <a:srgbClr val="000000"/>
                </a:solidFill>
                <a:latin typeface="Josefin Sans Bold"/>
              </a:rPr>
              <a:t>nhận</a:t>
            </a:r>
            <a:r>
              <a:rPr lang="en-US" sz="5000" dirty="0">
                <a:solidFill>
                  <a:srgbClr val="000000"/>
                </a:solidFill>
                <a:latin typeface="Josefin Sans Bold"/>
              </a:rPr>
              <a:t> </a:t>
            </a:r>
            <a:r>
              <a:rPr lang="en-US" sz="5000" dirty="0" err="1">
                <a:solidFill>
                  <a:srgbClr val="000000"/>
                </a:solidFill>
                <a:latin typeface="Josefin Sans Bold"/>
              </a:rPr>
              <a:t>xét</a:t>
            </a:r>
            <a:endParaRPr lang="en-US" sz="5000" dirty="0">
              <a:solidFill>
                <a:srgbClr val="000000"/>
              </a:solidFill>
              <a:latin typeface="Josefin Sans Bold"/>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0689" y="2491311"/>
            <a:ext cx="589667" cy="690035"/>
          </a:xfrm>
          <a:prstGeom prst="rect">
            <a:avLst/>
          </a:prstGeom>
        </p:spPr>
      </p:pic>
      <p:sp>
        <p:nvSpPr>
          <p:cNvPr id="5" name="TextBox 5"/>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dirty="0" err="1">
                <a:solidFill>
                  <a:srgbClr val="50745F"/>
                </a:solidFill>
                <a:latin typeface="Josefin Sans Bold Bold"/>
              </a:rPr>
              <a:t>Kết</a:t>
            </a:r>
            <a:r>
              <a:rPr lang="en-US" sz="8000" dirty="0">
                <a:solidFill>
                  <a:srgbClr val="50745F"/>
                </a:solidFill>
                <a:latin typeface="Josefin Sans Bold Bold"/>
              </a:rPr>
              <a:t> </a:t>
            </a:r>
            <a:r>
              <a:rPr lang="en-US" sz="8000" dirty="0" err="1">
                <a:solidFill>
                  <a:srgbClr val="50745F"/>
                </a:solidFill>
                <a:latin typeface="Josefin Sans Bold Bold"/>
              </a:rPr>
              <a:t>Luận</a:t>
            </a:r>
            <a:endParaRPr lang="en-US" sz="8000" dirty="0">
              <a:solidFill>
                <a:srgbClr val="50745F"/>
              </a:solidFill>
              <a:latin typeface="Josefin Sans Bold Bold"/>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13819" y="0"/>
            <a:ext cx="2690091" cy="397728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68144" y="5318268"/>
            <a:ext cx="6336309" cy="3940032"/>
          </a:xfrm>
          <a:prstGeom prst="rect">
            <a:avLst/>
          </a:prstGeom>
        </p:spPr>
      </p:pic>
    </p:spTree>
    <p:extLst>
      <p:ext uri="{BB962C8B-B14F-4D97-AF65-F5344CB8AC3E}">
        <p14:creationId xmlns:p14="http://schemas.microsoft.com/office/powerpoint/2010/main" val="1112751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2AE9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80682" y="1527777"/>
            <a:ext cx="10926635" cy="723144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2326494" y="2876837"/>
            <a:ext cx="5818085" cy="385051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15543" y="3674797"/>
            <a:ext cx="2543757" cy="3387570"/>
          </a:xfrm>
          <a:prstGeom prst="rect">
            <a:avLst/>
          </a:prstGeom>
        </p:spPr>
      </p:pic>
      <p:sp>
        <p:nvSpPr>
          <p:cNvPr id="5" name="AutoShape 5"/>
          <p:cNvSpPr/>
          <p:nvPr/>
        </p:nvSpPr>
        <p:spPr>
          <a:xfrm>
            <a:off x="4106915" y="1975843"/>
            <a:ext cx="10074170" cy="6335314"/>
          </a:xfrm>
          <a:prstGeom prst="rect">
            <a:avLst/>
          </a:prstGeom>
          <a:solidFill>
            <a:srgbClr val="50745F"/>
          </a:solidFill>
        </p:spPr>
      </p:sp>
      <p:sp>
        <p:nvSpPr>
          <p:cNvPr id="6" name="TextBox 6"/>
          <p:cNvSpPr txBox="1"/>
          <p:nvPr/>
        </p:nvSpPr>
        <p:spPr>
          <a:xfrm>
            <a:off x="5109806" y="4152900"/>
            <a:ext cx="8068388" cy="2457450"/>
          </a:xfrm>
          <a:prstGeom prst="rect">
            <a:avLst/>
          </a:prstGeom>
        </p:spPr>
        <p:txBody>
          <a:bodyPr lIns="0" tIns="0" rIns="0" bIns="0" rtlCol="0" anchor="t">
            <a:spAutoFit/>
          </a:bodyPr>
          <a:lstStyle/>
          <a:p>
            <a:pPr algn="ctr">
              <a:lnSpc>
                <a:spcPts val="9600"/>
              </a:lnSpc>
            </a:pPr>
            <a:r>
              <a:rPr lang="en-US" sz="8000">
                <a:solidFill>
                  <a:srgbClr val="F7F4E6"/>
                </a:solidFill>
                <a:latin typeface="Josefin Sans Bold Bold"/>
              </a:rPr>
              <a:t>Cảm ơn thầy đã theo dõi</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5032" y="42561"/>
            <a:ext cx="2792969" cy="4129389"/>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32226" y="-868932"/>
            <a:ext cx="2532421" cy="3744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11044" y="2469905"/>
            <a:ext cx="6794125" cy="6720007"/>
          </a:xfrm>
          <a:prstGeom prst="rect">
            <a:avLst/>
          </a:prstGeom>
        </p:spPr>
      </p:pic>
      <p:sp>
        <p:nvSpPr>
          <p:cNvPr id="3" name="TextBox 3"/>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5617" y="2707745"/>
            <a:ext cx="589667" cy="69003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0965" y="-35864"/>
            <a:ext cx="1598782" cy="212912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sp>
        <p:nvSpPr>
          <p:cNvPr id="7" name="TextBox 7"/>
          <p:cNvSpPr txBox="1"/>
          <p:nvPr/>
        </p:nvSpPr>
        <p:spPr>
          <a:xfrm>
            <a:off x="1430356" y="4209208"/>
            <a:ext cx="9144000" cy="5410200"/>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Bold"/>
              </a:rPr>
              <a:t>AWS Lambda là nơi để cho lập trình viên upload các function code của mình dưới dạng các ngôn ngữ được hỗ trợ và AWS Lambda sẽ giúp người lập trình chạy các đoạn code đó dựa trên các thư viện có sẵn của AWS, đồng thời AWS Lambda sẽ lưu lại các tiến trình thay đổi của function và lưu vào CloudWatch.</a:t>
            </a:r>
          </a:p>
        </p:txBody>
      </p:sp>
      <p:sp>
        <p:nvSpPr>
          <p:cNvPr id="8" name="TextBox 8"/>
          <p:cNvSpPr txBox="1"/>
          <p:nvPr/>
        </p:nvSpPr>
        <p:spPr>
          <a:xfrm>
            <a:off x="1697352" y="2662238"/>
            <a:ext cx="8437247"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Bold"/>
              </a:rPr>
              <a:t>Tổng</a:t>
            </a:r>
            <a:r>
              <a:rPr lang="en-US" sz="5000" dirty="0">
                <a:solidFill>
                  <a:srgbClr val="000000"/>
                </a:solidFill>
                <a:latin typeface="Josefin Sans Bold Bold"/>
              </a:rPr>
              <a:t> </a:t>
            </a:r>
            <a:r>
              <a:rPr lang="en-US" sz="5000" dirty="0" err="1">
                <a:solidFill>
                  <a:srgbClr val="000000"/>
                </a:solidFill>
                <a:latin typeface="Josefin Sans Bold Bold"/>
              </a:rPr>
              <a:t>quan</a:t>
            </a:r>
            <a:r>
              <a:rPr lang="en-US" sz="5000" dirty="0">
                <a:solidFill>
                  <a:srgbClr val="000000"/>
                </a:solidFill>
                <a:latin typeface="Josefin Sans Bold Bold"/>
              </a:rPr>
              <a:t> </a:t>
            </a:r>
            <a:r>
              <a:rPr lang="en-US" sz="5000" dirty="0" err="1">
                <a:solidFill>
                  <a:srgbClr val="000000"/>
                </a:solidFill>
                <a:latin typeface="Josefin Sans Bold Bold"/>
              </a:rPr>
              <a:t>về</a:t>
            </a:r>
            <a:r>
              <a:rPr lang="en-US" sz="5000" dirty="0">
                <a:solidFill>
                  <a:srgbClr val="000000"/>
                </a:solidFill>
                <a:latin typeface="Josefin Sans Bold Bold"/>
              </a:rPr>
              <a:t> Lambda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TextBox 2"/>
          <p:cNvSpPr txBox="1"/>
          <p:nvPr/>
        </p:nvSpPr>
        <p:spPr>
          <a:xfrm>
            <a:off x="1503438" y="3699910"/>
            <a:ext cx="9618738" cy="5848350"/>
          </a:xfrm>
          <a:prstGeom prst="rect">
            <a:avLst/>
          </a:prstGeom>
        </p:spPr>
        <p:txBody>
          <a:bodyPr lIns="0" tIns="0" rIns="0" bIns="0" rtlCol="0" anchor="t">
            <a:spAutoFit/>
          </a:bodyPr>
          <a:lstStyle/>
          <a:p>
            <a:pPr>
              <a:lnSpc>
                <a:spcPts val="3839"/>
              </a:lnSpc>
            </a:pPr>
            <a:r>
              <a:rPr lang="en-US" sz="3199">
                <a:solidFill>
                  <a:srgbClr val="545454"/>
                </a:solidFill>
                <a:latin typeface="Josefin Sans Regular"/>
              </a:rPr>
              <a:t>1. Mở rộng các dịch vụ AWS khác bằng logic tùy chỉnh.</a:t>
            </a:r>
          </a:p>
          <a:p>
            <a:pPr>
              <a:lnSpc>
                <a:spcPts val="3839"/>
              </a:lnSpc>
            </a:pPr>
            <a:r>
              <a:rPr lang="en-US" sz="3199">
                <a:solidFill>
                  <a:srgbClr val="545454"/>
                </a:solidFill>
                <a:latin typeface="Josefin Sans Regular"/>
              </a:rPr>
              <a:t>2. Xây dựng dịch vụ backend tùy chỉnh.</a:t>
            </a:r>
          </a:p>
          <a:p>
            <a:pPr>
              <a:lnSpc>
                <a:spcPts val="3839"/>
              </a:lnSpc>
            </a:pPr>
            <a:r>
              <a:rPr lang="en-US" sz="3199">
                <a:solidFill>
                  <a:srgbClr val="545454"/>
                </a:solidFill>
                <a:latin typeface="Josefin Sans Regular"/>
              </a:rPr>
              <a:t>3. Sử dụng mã của chính bạn.</a:t>
            </a:r>
          </a:p>
          <a:p>
            <a:pPr>
              <a:lnSpc>
                <a:spcPts val="3839"/>
              </a:lnSpc>
            </a:pPr>
            <a:r>
              <a:rPr lang="en-US" sz="3199">
                <a:solidFill>
                  <a:srgbClr val="545454"/>
                </a:solidFill>
                <a:latin typeface="Josefin Sans Regular"/>
              </a:rPr>
              <a:t>4. Công tác quản trị được tự động hóa hoàn toàn.</a:t>
            </a:r>
          </a:p>
          <a:p>
            <a:pPr>
              <a:lnSpc>
                <a:spcPts val="3839"/>
              </a:lnSpc>
            </a:pPr>
            <a:r>
              <a:rPr lang="en-US" sz="3199">
                <a:solidFill>
                  <a:srgbClr val="545454"/>
                </a:solidFill>
                <a:latin typeface="Josefin Sans Regular"/>
              </a:rPr>
              <a:t>5. Tích hợp sẵn khả năng chịu lỗi.</a:t>
            </a:r>
          </a:p>
          <a:p>
            <a:pPr>
              <a:lnSpc>
                <a:spcPts val="3839"/>
              </a:lnSpc>
            </a:pPr>
            <a:r>
              <a:rPr lang="en-US" sz="3199">
                <a:solidFill>
                  <a:srgbClr val="545454"/>
                </a:solidFill>
                <a:latin typeface="Josefin Sans Regular"/>
              </a:rPr>
              <a:t>6. Đóng gói và triển khai các hàm dưới dạng hình ảnh bộ chứa.</a:t>
            </a:r>
          </a:p>
          <a:p>
            <a:pPr>
              <a:lnSpc>
                <a:spcPts val="3839"/>
              </a:lnSpc>
            </a:pPr>
            <a:r>
              <a:rPr lang="en-US" sz="3199">
                <a:solidFill>
                  <a:srgbClr val="545454"/>
                </a:solidFill>
                <a:latin typeface="Josefin Sans Regular"/>
              </a:rPr>
              <a:t>7. Tự động thay đổi quy mô.</a:t>
            </a:r>
          </a:p>
          <a:p>
            <a:pPr>
              <a:lnSpc>
                <a:spcPts val="3839"/>
              </a:lnSpc>
            </a:pPr>
            <a:r>
              <a:rPr lang="en-US" sz="3199">
                <a:solidFill>
                  <a:srgbClr val="545454"/>
                </a:solidFill>
                <a:latin typeface="Josefin Sans Regular"/>
              </a:rPr>
              <a:t>8. Kết nối với cơ sở dữ liệu quan hệ.</a:t>
            </a:r>
          </a:p>
          <a:p>
            <a:pPr>
              <a:lnSpc>
                <a:spcPts val="3839"/>
              </a:lnSpc>
            </a:pPr>
            <a:r>
              <a:rPr lang="en-US" sz="3199">
                <a:solidFill>
                  <a:srgbClr val="545454"/>
                </a:solidFill>
                <a:latin typeface="Josefin Sans Regular"/>
              </a:rPr>
              <a:t>9. Kiểm soát chi tiết hiệu năng.</a:t>
            </a:r>
          </a:p>
          <a:p>
            <a:pPr>
              <a:lnSpc>
                <a:spcPts val="3839"/>
              </a:lnSpc>
              <a:spcBef>
                <a:spcPct val="0"/>
              </a:spcBef>
            </a:pPr>
            <a:r>
              <a:rPr lang="en-US" sz="3199">
                <a:solidFill>
                  <a:srgbClr val="545454"/>
                </a:solidFill>
                <a:latin typeface="Josefin Sans Regular"/>
              </a:rPr>
              <a:t>10. Kết với đến các hệ thống tệp được chia sẻ.</a:t>
            </a:r>
          </a:p>
        </p:txBody>
      </p:sp>
      <p:sp>
        <p:nvSpPr>
          <p:cNvPr id="3" name="TextBox 3"/>
          <p:cNvSpPr txBox="1"/>
          <p:nvPr/>
        </p:nvSpPr>
        <p:spPr>
          <a:xfrm>
            <a:off x="1770436" y="2531528"/>
            <a:ext cx="9430964"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Bold"/>
              </a:rPr>
              <a:t>Các</a:t>
            </a:r>
            <a:r>
              <a:rPr lang="en-US" sz="5000" dirty="0">
                <a:solidFill>
                  <a:srgbClr val="000000"/>
                </a:solidFill>
                <a:latin typeface="Josefin Sans Bold Bold"/>
              </a:rPr>
              <a:t> </a:t>
            </a:r>
            <a:r>
              <a:rPr lang="en-US" sz="5000" dirty="0" err="1">
                <a:solidFill>
                  <a:srgbClr val="000000"/>
                </a:solidFill>
                <a:latin typeface="Josefin Sans Bold Bold"/>
              </a:rPr>
              <a:t>tính</a:t>
            </a:r>
            <a:r>
              <a:rPr lang="en-US" sz="5000" dirty="0">
                <a:solidFill>
                  <a:srgbClr val="000000"/>
                </a:solidFill>
                <a:latin typeface="Josefin Sans Bold Bold"/>
              </a:rPr>
              <a:t> </a:t>
            </a:r>
            <a:r>
              <a:rPr lang="en-US" sz="5000" dirty="0" err="1">
                <a:solidFill>
                  <a:srgbClr val="000000"/>
                </a:solidFill>
                <a:latin typeface="Josefin Sans Bold Bold"/>
              </a:rPr>
              <a:t>năng</a:t>
            </a:r>
            <a:r>
              <a:rPr lang="en-US" sz="5000" dirty="0">
                <a:solidFill>
                  <a:srgbClr val="000000"/>
                </a:solidFill>
                <a:latin typeface="Josefin Sans Bold Bold"/>
              </a:rPr>
              <a:t> </a:t>
            </a:r>
            <a:r>
              <a:rPr lang="en-US" sz="5000" dirty="0" err="1">
                <a:solidFill>
                  <a:srgbClr val="000000"/>
                </a:solidFill>
                <a:latin typeface="Josefin Sans Bold Bold"/>
              </a:rPr>
              <a:t>của</a:t>
            </a:r>
            <a:r>
              <a:rPr lang="en-US" sz="5000" dirty="0">
                <a:solidFill>
                  <a:srgbClr val="000000"/>
                </a:solidFill>
                <a:latin typeface="Josefin Sans Bold Bold"/>
              </a:rPr>
              <a:t> Lambda</a:t>
            </a:r>
          </a:p>
        </p:txBody>
      </p:sp>
      <p:sp>
        <p:nvSpPr>
          <p:cNvPr id="4" name="TextBox 4"/>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11044" y="2469905"/>
            <a:ext cx="6794125" cy="672000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965" y="-35864"/>
            <a:ext cx="1598782" cy="2129129"/>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5617" y="2707745"/>
            <a:ext cx="589667" cy="690035"/>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919071"/>
            <a:ext cx="1415488" cy="29267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61038" y="3334551"/>
            <a:ext cx="3270380" cy="3510849"/>
          </a:xfrm>
          <a:prstGeom prst="rect">
            <a:avLst/>
          </a:prstGeom>
        </p:spPr>
      </p:pic>
      <p:pic>
        <p:nvPicPr>
          <p:cNvPr id="3" name="Picture 3"/>
          <p:cNvPicPr>
            <a:picLocks noChangeAspect="1"/>
          </p:cNvPicPr>
          <p:nvPr/>
        </p:nvPicPr>
        <p:blipFill>
          <a:blip r:embed="rId3"/>
          <a:srcRect/>
          <a:stretch>
            <a:fillRect/>
          </a:stretch>
        </p:blipFill>
        <p:spPr>
          <a:xfrm>
            <a:off x="11122177" y="3584644"/>
            <a:ext cx="3338862" cy="2501197"/>
          </a:xfrm>
          <a:prstGeom prst="rect">
            <a:avLst/>
          </a:prstGeom>
        </p:spPr>
      </p:pic>
      <p:pic>
        <p:nvPicPr>
          <p:cNvPr id="4" name="Picture 4"/>
          <p:cNvPicPr>
            <a:picLocks noChangeAspect="1"/>
          </p:cNvPicPr>
          <p:nvPr/>
        </p:nvPicPr>
        <p:blipFill>
          <a:blip r:embed="rId4"/>
          <a:srcRect/>
          <a:stretch>
            <a:fillRect/>
          </a:stretch>
        </p:blipFill>
        <p:spPr>
          <a:xfrm>
            <a:off x="5298411" y="7173890"/>
            <a:ext cx="4893106" cy="2630967"/>
          </a:xfrm>
          <a:prstGeom prst="rect">
            <a:avLst/>
          </a:prstGeom>
        </p:spPr>
      </p:pic>
      <p:pic>
        <p:nvPicPr>
          <p:cNvPr id="5" name="Picture 5"/>
          <p:cNvPicPr>
            <a:picLocks noChangeAspect="1"/>
          </p:cNvPicPr>
          <p:nvPr/>
        </p:nvPicPr>
        <p:blipFill>
          <a:blip r:embed="rId5"/>
          <a:srcRect/>
          <a:stretch>
            <a:fillRect/>
          </a:stretch>
        </p:blipFill>
        <p:spPr>
          <a:xfrm>
            <a:off x="13501124" y="6962200"/>
            <a:ext cx="4323249" cy="1638182"/>
          </a:xfrm>
          <a:prstGeom prst="rect">
            <a:avLst/>
          </a:prstGeom>
        </p:spPr>
      </p:pic>
      <p:pic>
        <p:nvPicPr>
          <p:cNvPr id="6" name="Picture 6"/>
          <p:cNvPicPr>
            <a:picLocks noChangeAspect="1"/>
          </p:cNvPicPr>
          <p:nvPr/>
        </p:nvPicPr>
        <p:blipFill>
          <a:blip r:embed="rId6"/>
          <a:srcRect/>
          <a:stretch>
            <a:fillRect/>
          </a:stretch>
        </p:blipFill>
        <p:spPr>
          <a:xfrm>
            <a:off x="10398571" y="7781290"/>
            <a:ext cx="3421933" cy="2136236"/>
          </a:xfrm>
          <a:prstGeom prst="rect">
            <a:avLst/>
          </a:prstGeom>
        </p:spPr>
      </p:pic>
      <p:sp>
        <p:nvSpPr>
          <p:cNvPr id="7" name="TextBox 7"/>
          <p:cNvSpPr txBox="1"/>
          <p:nvPr/>
        </p:nvSpPr>
        <p:spPr>
          <a:xfrm>
            <a:off x="1503438" y="3691137"/>
            <a:ext cx="9618738" cy="4210050"/>
          </a:xfrm>
          <a:prstGeom prst="rect">
            <a:avLst/>
          </a:prstGeom>
        </p:spPr>
        <p:txBody>
          <a:bodyPr lIns="0" tIns="0" rIns="0" bIns="0" rtlCol="0" anchor="t">
            <a:spAutoFit/>
          </a:bodyPr>
          <a:lstStyle/>
          <a:p>
            <a:pPr>
              <a:lnSpc>
                <a:spcPts val="4799"/>
              </a:lnSpc>
              <a:spcBef>
                <a:spcPct val="0"/>
              </a:spcBef>
            </a:pPr>
            <a:r>
              <a:rPr lang="en-US" sz="3999">
                <a:solidFill>
                  <a:srgbClr val="545454"/>
                </a:solidFill>
                <a:latin typeface="Josefin Sans Regular Bold"/>
              </a:rPr>
              <a:t>Lambda tích hợp với các dịch vụ AWS cung cấp nhiều tùy chọn như dịch vụ Amazon S3, Amazon CloudWatch, Amazon DynamoDB, Amazon API Gateway, Amazon Kinesis, Amazon CodeCommit và nhiều tùy chọn khác để trigger event…</a:t>
            </a:r>
          </a:p>
        </p:txBody>
      </p:sp>
      <p:sp>
        <p:nvSpPr>
          <p:cNvPr id="8" name="TextBox 8"/>
          <p:cNvSpPr txBox="1"/>
          <p:nvPr/>
        </p:nvSpPr>
        <p:spPr>
          <a:xfrm>
            <a:off x="1828538" y="2635035"/>
            <a:ext cx="11811262" cy="771525"/>
          </a:xfrm>
          <a:prstGeom prst="rect">
            <a:avLst/>
          </a:prstGeom>
        </p:spPr>
        <p:txBody>
          <a:bodyPr wrap="square" lIns="0" tIns="0" rIns="0" bIns="0" rtlCol="0" anchor="t">
            <a:spAutoFit/>
          </a:bodyPr>
          <a:lstStyle/>
          <a:p>
            <a:pPr algn="ctr">
              <a:lnSpc>
                <a:spcPts val="6000"/>
              </a:lnSpc>
            </a:pPr>
            <a:r>
              <a:rPr lang="en-US" sz="5000" dirty="0" err="1">
                <a:solidFill>
                  <a:srgbClr val="000000"/>
                </a:solidFill>
                <a:latin typeface="Josefin Sans Bold"/>
              </a:rPr>
              <a:t>Các</a:t>
            </a:r>
            <a:r>
              <a:rPr lang="en-US" sz="5000" dirty="0">
                <a:solidFill>
                  <a:srgbClr val="000000"/>
                </a:solidFill>
                <a:latin typeface="Josefin Sans Bold"/>
              </a:rPr>
              <a:t> </a:t>
            </a:r>
            <a:r>
              <a:rPr lang="en-US" sz="5000" dirty="0" err="1">
                <a:solidFill>
                  <a:srgbClr val="000000"/>
                </a:solidFill>
                <a:latin typeface="Josefin Sans Bold"/>
              </a:rPr>
              <a:t>dịch</a:t>
            </a:r>
            <a:r>
              <a:rPr lang="en-US" sz="5000" dirty="0">
                <a:solidFill>
                  <a:srgbClr val="000000"/>
                </a:solidFill>
                <a:latin typeface="Josefin Sans Bold"/>
              </a:rPr>
              <a:t> </a:t>
            </a:r>
            <a:r>
              <a:rPr lang="en-US" sz="5000" dirty="0" err="1">
                <a:solidFill>
                  <a:srgbClr val="000000"/>
                </a:solidFill>
                <a:latin typeface="Josefin Sans Bold"/>
              </a:rPr>
              <a:t>vụ</a:t>
            </a:r>
            <a:r>
              <a:rPr lang="en-US" sz="5000" dirty="0">
                <a:solidFill>
                  <a:srgbClr val="000000"/>
                </a:solidFill>
                <a:latin typeface="Josefin Sans Bold"/>
              </a:rPr>
              <a:t> </a:t>
            </a:r>
            <a:r>
              <a:rPr lang="en-US" sz="5000" dirty="0" err="1">
                <a:solidFill>
                  <a:srgbClr val="000000"/>
                </a:solidFill>
                <a:latin typeface="Josefin Sans Bold"/>
              </a:rPr>
              <a:t>liên</a:t>
            </a:r>
            <a:r>
              <a:rPr lang="en-US" sz="5000" dirty="0">
                <a:solidFill>
                  <a:srgbClr val="000000"/>
                </a:solidFill>
                <a:latin typeface="Josefin Sans Bold"/>
              </a:rPr>
              <a:t> </a:t>
            </a:r>
            <a:r>
              <a:rPr lang="en-US" sz="5000" dirty="0" err="1">
                <a:solidFill>
                  <a:srgbClr val="000000"/>
                </a:solidFill>
                <a:latin typeface="Josefin Sans Bold"/>
              </a:rPr>
              <a:t>quan</a:t>
            </a:r>
            <a:r>
              <a:rPr lang="en-US" sz="5000" dirty="0">
                <a:solidFill>
                  <a:srgbClr val="000000"/>
                </a:solidFill>
                <a:latin typeface="Josefin Sans Bold"/>
              </a:rPr>
              <a:t> </a:t>
            </a:r>
            <a:r>
              <a:rPr lang="en-US" sz="5000" dirty="0" err="1">
                <a:solidFill>
                  <a:srgbClr val="000000"/>
                </a:solidFill>
                <a:latin typeface="Josefin Sans Bold"/>
              </a:rPr>
              <a:t>đến</a:t>
            </a:r>
            <a:r>
              <a:rPr lang="en-US" sz="5000" dirty="0">
                <a:solidFill>
                  <a:srgbClr val="000000"/>
                </a:solidFill>
                <a:latin typeface="Josefin Sans Bold"/>
              </a:rPr>
              <a:t> lambda</a:t>
            </a:r>
          </a:p>
        </p:txBody>
      </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23660" y="2716568"/>
            <a:ext cx="559556" cy="617984"/>
          </a:xfrm>
          <a:prstGeom prst="rect">
            <a:avLst/>
          </a:prstGeom>
        </p:spPr>
      </p:pic>
      <p:sp>
        <p:nvSpPr>
          <p:cNvPr id="10" name="TextBox 10"/>
          <p:cNvSpPr txBox="1"/>
          <p:nvPr/>
        </p:nvSpPr>
        <p:spPr>
          <a:xfrm>
            <a:off x="955617" y="648542"/>
            <a:ext cx="10093477" cy="1238250"/>
          </a:xfrm>
          <a:prstGeom prst="rect">
            <a:avLst/>
          </a:prstGeom>
        </p:spPr>
        <p:txBody>
          <a:bodyPr lIns="0" tIns="0" rIns="0" bIns="0" rtlCol="0" anchor="t">
            <a:spAutoFit/>
          </a:bodyPr>
          <a:lstStyle/>
          <a:p>
            <a:pPr algn="ctr">
              <a:lnSpc>
                <a:spcPts val="9600"/>
              </a:lnSpc>
            </a:pPr>
            <a:r>
              <a:rPr lang="en-US" sz="8000">
                <a:solidFill>
                  <a:srgbClr val="50745F"/>
                </a:solidFill>
                <a:latin typeface="Josefin Sans Bold Bold"/>
              </a:rPr>
              <a:t>Cơ sở lý thuyết</a:t>
            </a:r>
          </a:p>
        </p:txBody>
      </p:sp>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98242" y="-24238"/>
            <a:ext cx="2304073" cy="3406560"/>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30965" y="-35864"/>
            <a:ext cx="1598782" cy="2129129"/>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0" y="6919071"/>
            <a:ext cx="1415488" cy="29267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TotalTime>
  <Words>1766</Words>
  <Application>Microsoft Office PowerPoint</Application>
  <PresentationFormat>Custom</PresentationFormat>
  <Paragraphs>222</Paragraphs>
  <Slides>64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Josefin Sans Bold</vt:lpstr>
      <vt:lpstr>Calibri Light</vt:lpstr>
      <vt:lpstr>Josefin Sans Bold Bold</vt:lpstr>
      <vt:lpstr>Josefin Sans Regular</vt:lpstr>
      <vt:lpstr>Alegreya Bold</vt:lpstr>
      <vt:lpstr>Josefin Sans Bold Bold Italics</vt:lpstr>
      <vt:lpstr>Arial</vt:lpstr>
      <vt:lpstr>Josefin Sans Regular Bold Italics</vt:lpstr>
      <vt:lpstr>Josefin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các nội dung nhóm trước đã làm được, cách thực thi project của nhóm trước</dc:title>
  <cp:lastModifiedBy>Tran Minh</cp:lastModifiedBy>
  <cp:revision>10</cp:revision>
  <dcterms:created xsi:type="dcterms:W3CDTF">2006-08-16T00:00:00Z</dcterms:created>
  <dcterms:modified xsi:type="dcterms:W3CDTF">2022-12-15T06:12:48Z</dcterms:modified>
  <dc:identifier>DAFT2e0QOaY</dc:identifier>
</cp:coreProperties>
</file>